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62" r:id="rId4"/>
    <p:sldId id="274" r:id="rId5"/>
    <p:sldId id="272" r:id="rId6"/>
    <p:sldId id="275" r:id="rId7"/>
    <p:sldId id="276" r:id="rId8"/>
    <p:sldId id="277" r:id="rId9"/>
    <p:sldId id="278" r:id="rId10"/>
    <p:sldId id="280" r:id="rId11"/>
    <p:sldId id="281" r:id="rId12"/>
    <p:sldId id="282" r:id="rId13"/>
    <p:sldId id="286" r:id="rId14"/>
    <p:sldId id="287" r:id="rId15"/>
    <p:sldId id="294" r:id="rId16"/>
    <p:sldId id="283" r:id="rId17"/>
    <p:sldId id="290" r:id="rId18"/>
    <p:sldId id="291" r:id="rId19"/>
    <p:sldId id="292" r:id="rId20"/>
    <p:sldId id="293" r:id="rId21"/>
    <p:sldId id="289" r:id="rId22"/>
    <p:sldId id="285" r:id="rId23"/>
    <p:sldId id="279" r:id="rId24"/>
    <p:sldId id="273" r:id="rId25"/>
    <p:sldId id="271" r:id="rId26"/>
    <p:sldId id="313" r:id="rId27"/>
    <p:sldId id="316" r:id="rId28"/>
    <p:sldId id="315" r:id="rId29"/>
    <p:sldId id="270" r:id="rId30"/>
    <p:sldId id="269" r:id="rId31"/>
    <p:sldId id="263" r:id="rId32"/>
    <p:sldId id="265" r:id="rId33"/>
    <p:sldId id="266" r:id="rId34"/>
    <p:sldId id="297" r:id="rId35"/>
    <p:sldId id="298" r:id="rId36"/>
    <p:sldId id="267" r:id="rId37"/>
    <p:sldId id="301" r:id="rId38"/>
    <p:sldId id="300" r:id="rId39"/>
    <p:sldId id="296" r:id="rId40"/>
    <p:sldId id="264" r:id="rId41"/>
    <p:sldId id="299" r:id="rId42"/>
    <p:sldId id="302" r:id="rId43"/>
    <p:sldId id="317" r:id="rId44"/>
    <p:sldId id="303" r:id="rId45"/>
    <p:sldId id="304" r:id="rId46"/>
    <p:sldId id="305" r:id="rId47"/>
    <p:sldId id="318" r:id="rId48"/>
    <p:sldId id="306" r:id="rId49"/>
    <p:sldId id="261" r:id="rId50"/>
    <p:sldId id="260" r:id="rId51"/>
    <p:sldId id="258" r:id="rId52"/>
    <p:sldId id="307" r:id="rId53"/>
    <p:sldId id="309" r:id="rId54"/>
    <p:sldId id="310" r:id="rId55"/>
    <p:sldId id="308" r:id="rId56"/>
    <p:sldId id="311" r:id="rId57"/>
    <p:sldId id="312" r:id="rId58"/>
    <p:sldId id="319" r:id="rId5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539F803C-B9B4-4FD2-B2B1-DCCD9F091C00}">
          <p14:sldIdLst>
            <p14:sldId id="256"/>
            <p14:sldId id="257"/>
          </p14:sldIdLst>
        </p14:section>
        <p14:section name="Intro" id="{4A28A400-40C5-4ADA-8A42-8D4C02F8A2A4}">
          <p14:sldIdLst>
            <p14:sldId id="262"/>
            <p14:sldId id="274"/>
            <p14:sldId id="272"/>
            <p14:sldId id="275"/>
            <p14:sldId id="276"/>
            <p14:sldId id="277"/>
            <p14:sldId id="278"/>
            <p14:sldId id="280"/>
            <p14:sldId id="281"/>
            <p14:sldId id="282"/>
            <p14:sldId id="286"/>
            <p14:sldId id="287"/>
            <p14:sldId id="294"/>
            <p14:sldId id="283"/>
            <p14:sldId id="290"/>
            <p14:sldId id="291"/>
            <p14:sldId id="292"/>
            <p14:sldId id="293"/>
            <p14:sldId id="289"/>
            <p14:sldId id="285"/>
            <p14:sldId id="279"/>
          </p14:sldIdLst>
        </p14:section>
        <p14:section name="WEA" id="{D225F2C0-C89A-4F4B-8334-932015B0D365}">
          <p14:sldIdLst>
            <p14:sldId id="273"/>
            <p14:sldId id="271"/>
            <p14:sldId id="313"/>
            <p14:sldId id="316"/>
            <p14:sldId id="315"/>
            <p14:sldId id="270"/>
          </p14:sldIdLst>
        </p14:section>
        <p14:section name="Energy planning" id="{E77BE79D-07C8-4527-8069-654C05EAC78F}">
          <p14:sldIdLst>
            <p14:sldId id="269"/>
            <p14:sldId id="263"/>
            <p14:sldId id="265"/>
            <p14:sldId id="266"/>
            <p14:sldId id="297"/>
            <p14:sldId id="298"/>
            <p14:sldId id="267"/>
            <p14:sldId id="301"/>
            <p14:sldId id="300"/>
            <p14:sldId id="296"/>
            <p14:sldId id="264"/>
            <p14:sldId id="299"/>
            <p14:sldId id="302"/>
            <p14:sldId id="317"/>
            <p14:sldId id="303"/>
            <p14:sldId id="304"/>
            <p14:sldId id="305"/>
            <p14:sldId id="318"/>
            <p14:sldId id="306"/>
          </p14:sldIdLst>
        </p14:section>
        <p14:section name="EROI and the case of Belgium" id="{0CECBA48-6A11-45D1-8BFF-9766E282C920}">
          <p14:sldIdLst>
            <p14:sldId id="261"/>
            <p14:sldId id="260"/>
            <p14:sldId id="258"/>
            <p14:sldId id="307"/>
            <p14:sldId id="309"/>
            <p14:sldId id="310"/>
            <p14:sldId id="308"/>
            <p14:sldId id="311"/>
            <p14:sldId id="312"/>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D51E7-B467-490B-8BD4-5ECE2080FA87}" type="datetimeFigureOut">
              <a:rPr lang="fr-BE" smtClean="0"/>
              <a:t>04-11-22</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B9714-7B51-4761-8AEF-22C93C0BADF9}" type="slidenum">
              <a:rPr lang="fr-BE" smtClean="0"/>
              <a:t>‹N°›</a:t>
            </a:fld>
            <a:endParaRPr lang="fr-BE"/>
          </a:p>
        </p:txBody>
      </p:sp>
    </p:spTree>
    <p:extLst>
      <p:ext uri="{BB962C8B-B14F-4D97-AF65-F5344CB8AC3E}">
        <p14:creationId xmlns:p14="http://schemas.microsoft.com/office/powerpoint/2010/main" val="3480786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384FAE-5230-92D4-B0EC-BAF4A2E0342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541C6DBD-A7BC-F50B-2196-5B648C0EB8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152581EF-CC50-FFA6-0B6E-022FABBA4AE6}"/>
              </a:ext>
            </a:extLst>
          </p:cNvPr>
          <p:cNvSpPr>
            <a:spLocks noGrp="1"/>
          </p:cNvSpPr>
          <p:nvPr>
            <p:ph type="dt" sz="half" idx="10"/>
          </p:nvPr>
        </p:nvSpPr>
        <p:spPr/>
        <p:txBody>
          <a:bodyPr/>
          <a:lstStyle/>
          <a:p>
            <a:fld id="{957DF6FC-9C8C-426F-87C7-82962EC3F905}" type="datetime1">
              <a:rPr lang="fr-BE" smtClean="0"/>
              <a:t>04-11-22</a:t>
            </a:fld>
            <a:endParaRPr lang="fr-BE"/>
          </a:p>
        </p:txBody>
      </p:sp>
      <p:sp>
        <p:nvSpPr>
          <p:cNvPr id="5" name="Espace réservé du pied de page 4">
            <a:extLst>
              <a:ext uri="{FF2B5EF4-FFF2-40B4-BE49-F238E27FC236}">
                <a16:creationId xmlns:a16="http://schemas.microsoft.com/office/drawing/2014/main" id="{65C35076-6E98-7717-5969-DC450E71AEA7}"/>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ABE9341E-9FEE-4306-F3AE-C8B718F4BA55}"/>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3007474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6FC552-3D4A-F794-F17A-349956D37997}"/>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00812A7C-915E-4DEB-5F73-8E82142418A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8F690C9D-14F6-1EBF-1D86-02CEBC74597C}"/>
              </a:ext>
            </a:extLst>
          </p:cNvPr>
          <p:cNvSpPr>
            <a:spLocks noGrp="1"/>
          </p:cNvSpPr>
          <p:nvPr>
            <p:ph type="dt" sz="half" idx="10"/>
          </p:nvPr>
        </p:nvSpPr>
        <p:spPr/>
        <p:txBody>
          <a:bodyPr/>
          <a:lstStyle/>
          <a:p>
            <a:fld id="{5DFC60BC-D6B3-4B12-9ADB-A21D7D4B95A0}" type="datetime1">
              <a:rPr lang="fr-BE" smtClean="0"/>
              <a:t>04-11-22</a:t>
            </a:fld>
            <a:endParaRPr lang="fr-BE"/>
          </a:p>
        </p:txBody>
      </p:sp>
      <p:sp>
        <p:nvSpPr>
          <p:cNvPr id="5" name="Espace réservé du pied de page 4">
            <a:extLst>
              <a:ext uri="{FF2B5EF4-FFF2-40B4-BE49-F238E27FC236}">
                <a16:creationId xmlns:a16="http://schemas.microsoft.com/office/drawing/2014/main" id="{FAA6C4F5-B07F-4699-8D57-882C24D74E75}"/>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05F8AA12-4E14-E57E-5423-4F16687D8DA1}"/>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568346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1E11D94-0F4D-D3C1-266B-94C19F2767DB}"/>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D6AE07F4-A1BE-AD98-E92C-ADEB704B73E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B5B893E7-63EA-E638-76EA-9846D0DF58A8}"/>
              </a:ext>
            </a:extLst>
          </p:cNvPr>
          <p:cNvSpPr>
            <a:spLocks noGrp="1"/>
          </p:cNvSpPr>
          <p:nvPr>
            <p:ph type="dt" sz="half" idx="10"/>
          </p:nvPr>
        </p:nvSpPr>
        <p:spPr/>
        <p:txBody>
          <a:bodyPr/>
          <a:lstStyle/>
          <a:p>
            <a:fld id="{E3DDCEC8-754F-440F-B3FF-CE0E5AC1E350}" type="datetime1">
              <a:rPr lang="fr-BE" smtClean="0"/>
              <a:t>04-11-22</a:t>
            </a:fld>
            <a:endParaRPr lang="fr-BE"/>
          </a:p>
        </p:txBody>
      </p:sp>
      <p:sp>
        <p:nvSpPr>
          <p:cNvPr id="5" name="Espace réservé du pied de page 4">
            <a:extLst>
              <a:ext uri="{FF2B5EF4-FFF2-40B4-BE49-F238E27FC236}">
                <a16:creationId xmlns:a16="http://schemas.microsoft.com/office/drawing/2014/main" id="{713FFF1F-9981-655B-4E89-0D1DE5E48C6A}"/>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13E2DB9C-65AF-5E56-717C-19104F294D2E}"/>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1091519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896C00-CAE6-5824-9326-1266B391C83A}"/>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95B72E61-CB66-9FF7-8FBD-9CF7ECA7C1E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CF9445E3-EA9E-7A24-D807-0F93E80D4136}"/>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pied de page 4">
            <a:extLst>
              <a:ext uri="{FF2B5EF4-FFF2-40B4-BE49-F238E27FC236}">
                <a16:creationId xmlns:a16="http://schemas.microsoft.com/office/drawing/2014/main" id="{2C90DFB0-ADDA-2B52-09BB-1070A3CC853B}"/>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32AB7B68-152B-04B7-8928-8A881E5801C8}"/>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2950076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ABD0E0-3963-A59F-52BF-CAAF8BA45C3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D7E7B7D1-61A3-56F5-C59A-9ACDF76028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BD9FCBC7-3024-2110-0299-309E9C6931C5}"/>
              </a:ext>
            </a:extLst>
          </p:cNvPr>
          <p:cNvSpPr>
            <a:spLocks noGrp="1"/>
          </p:cNvSpPr>
          <p:nvPr>
            <p:ph type="dt" sz="half" idx="10"/>
          </p:nvPr>
        </p:nvSpPr>
        <p:spPr/>
        <p:txBody>
          <a:bodyPr/>
          <a:lstStyle/>
          <a:p>
            <a:fld id="{D4F9B16E-D65B-4AD1-AD2C-97E09A3EA275}" type="datetime1">
              <a:rPr lang="fr-BE" smtClean="0"/>
              <a:t>04-11-22</a:t>
            </a:fld>
            <a:endParaRPr lang="fr-BE"/>
          </a:p>
        </p:txBody>
      </p:sp>
      <p:sp>
        <p:nvSpPr>
          <p:cNvPr id="5" name="Espace réservé du pied de page 4">
            <a:extLst>
              <a:ext uri="{FF2B5EF4-FFF2-40B4-BE49-F238E27FC236}">
                <a16:creationId xmlns:a16="http://schemas.microsoft.com/office/drawing/2014/main" id="{98AA1DDB-4ADC-8582-A3E2-62A7FEE0CC94}"/>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id="{F25903EF-7C38-F621-1F39-B3A9F8943DED}"/>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132022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4E3D01-2570-C51F-0C70-A73827155E50}"/>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FD99590-2967-1E64-E524-301DFFDA38A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25A05D15-181F-3273-37A7-7E7B9CDAC72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50675CB0-5F70-1E6C-71F0-C5C6C658CFFD}"/>
              </a:ext>
            </a:extLst>
          </p:cNvPr>
          <p:cNvSpPr>
            <a:spLocks noGrp="1"/>
          </p:cNvSpPr>
          <p:nvPr>
            <p:ph type="dt" sz="half" idx="10"/>
          </p:nvPr>
        </p:nvSpPr>
        <p:spPr/>
        <p:txBody>
          <a:bodyPr/>
          <a:lstStyle/>
          <a:p>
            <a:fld id="{709B8250-6373-4692-9337-87E5A395EE6A}" type="datetime1">
              <a:rPr lang="fr-BE" smtClean="0"/>
              <a:t>04-11-22</a:t>
            </a:fld>
            <a:endParaRPr lang="fr-BE"/>
          </a:p>
        </p:txBody>
      </p:sp>
      <p:sp>
        <p:nvSpPr>
          <p:cNvPr id="6" name="Espace réservé du pied de page 5">
            <a:extLst>
              <a:ext uri="{FF2B5EF4-FFF2-40B4-BE49-F238E27FC236}">
                <a16:creationId xmlns:a16="http://schemas.microsoft.com/office/drawing/2014/main" id="{C142AFA8-1EDC-64EE-7E52-523D5075FF81}"/>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923653E0-C59B-278F-289A-E27E7F7730BE}"/>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2019877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7AA6CE-E371-2302-AB78-3EBE336082D5}"/>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9F2357E1-FD6B-C849-2A3A-DE94F380F4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6D88AFC8-32D1-E2D5-4C33-45E75108A82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55BE6BF7-B807-33F5-96EA-DA625032A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50C98F9-47BE-3F05-5C85-F55C05EFDDD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975EA198-912F-9212-7134-071FACCE65C2}"/>
              </a:ext>
            </a:extLst>
          </p:cNvPr>
          <p:cNvSpPr>
            <a:spLocks noGrp="1"/>
          </p:cNvSpPr>
          <p:nvPr>
            <p:ph type="dt" sz="half" idx="10"/>
          </p:nvPr>
        </p:nvSpPr>
        <p:spPr/>
        <p:txBody>
          <a:bodyPr/>
          <a:lstStyle/>
          <a:p>
            <a:fld id="{FBBA0C50-931C-49FA-8F34-14ED93C51ACE}" type="datetime1">
              <a:rPr lang="fr-BE" smtClean="0"/>
              <a:t>04-11-22</a:t>
            </a:fld>
            <a:endParaRPr lang="fr-BE"/>
          </a:p>
        </p:txBody>
      </p:sp>
      <p:sp>
        <p:nvSpPr>
          <p:cNvPr id="8" name="Espace réservé du pied de page 7">
            <a:extLst>
              <a:ext uri="{FF2B5EF4-FFF2-40B4-BE49-F238E27FC236}">
                <a16:creationId xmlns:a16="http://schemas.microsoft.com/office/drawing/2014/main" id="{D2615C00-990E-7EB4-8731-81052ADCCF1A}"/>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id="{A624780E-F91E-D1A3-785A-AC691EBD5F53}"/>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2700881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1DD74-DF76-19C2-5AF6-E9465224A6B8}"/>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1FBEC61F-D271-FFE5-4F84-D587C7A06214}"/>
              </a:ext>
            </a:extLst>
          </p:cNvPr>
          <p:cNvSpPr>
            <a:spLocks noGrp="1"/>
          </p:cNvSpPr>
          <p:nvPr>
            <p:ph type="dt" sz="half" idx="10"/>
          </p:nvPr>
        </p:nvSpPr>
        <p:spPr/>
        <p:txBody>
          <a:bodyPr/>
          <a:lstStyle/>
          <a:p>
            <a:fld id="{2B582974-762A-469E-B6FE-B18E90A5B46D}" type="datetime1">
              <a:rPr lang="fr-BE" smtClean="0"/>
              <a:t>04-11-22</a:t>
            </a:fld>
            <a:endParaRPr lang="fr-BE"/>
          </a:p>
        </p:txBody>
      </p:sp>
      <p:sp>
        <p:nvSpPr>
          <p:cNvPr id="4" name="Espace réservé du pied de page 3">
            <a:extLst>
              <a:ext uri="{FF2B5EF4-FFF2-40B4-BE49-F238E27FC236}">
                <a16:creationId xmlns:a16="http://schemas.microsoft.com/office/drawing/2014/main" id="{21BD3410-CCEC-D6E4-9B4D-324E4656C4B4}"/>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id="{EEFF6FC8-E0FF-458A-1175-03387B2AD601}"/>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179875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F731814-5745-233E-5187-283DC460D38B}"/>
              </a:ext>
            </a:extLst>
          </p:cNvPr>
          <p:cNvSpPr>
            <a:spLocks noGrp="1"/>
          </p:cNvSpPr>
          <p:nvPr>
            <p:ph type="dt" sz="half" idx="10"/>
          </p:nvPr>
        </p:nvSpPr>
        <p:spPr/>
        <p:txBody>
          <a:bodyPr/>
          <a:lstStyle/>
          <a:p>
            <a:fld id="{765BF967-D8FE-491C-9676-8F6CAB3C0A5D}" type="datetime1">
              <a:rPr lang="fr-BE" smtClean="0"/>
              <a:t>04-11-22</a:t>
            </a:fld>
            <a:endParaRPr lang="fr-BE"/>
          </a:p>
        </p:txBody>
      </p:sp>
      <p:sp>
        <p:nvSpPr>
          <p:cNvPr id="3" name="Espace réservé du pied de page 2">
            <a:extLst>
              <a:ext uri="{FF2B5EF4-FFF2-40B4-BE49-F238E27FC236}">
                <a16:creationId xmlns:a16="http://schemas.microsoft.com/office/drawing/2014/main" id="{275A6E62-D1C0-F465-91BD-AD202ACC634D}"/>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id="{7CF6DAD6-44A4-4FCC-8F25-35DDA1D65DC0}"/>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2057953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BA22E4-EEBC-E21E-8816-EF7256B1168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67A7451A-F875-9455-401B-EF3DFEF667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510069A1-5153-FB5B-AF27-AD6FEDCB1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FDFF4F5-182F-7962-6B80-23FD29B50E47}"/>
              </a:ext>
            </a:extLst>
          </p:cNvPr>
          <p:cNvSpPr>
            <a:spLocks noGrp="1"/>
          </p:cNvSpPr>
          <p:nvPr>
            <p:ph type="dt" sz="half" idx="10"/>
          </p:nvPr>
        </p:nvSpPr>
        <p:spPr/>
        <p:txBody>
          <a:bodyPr/>
          <a:lstStyle/>
          <a:p>
            <a:fld id="{EA8997A9-C896-4F2D-B636-04205402A508}" type="datetime1">
              <a:rPr lang="fr-BE" smtClean="0"/>
              <a:t>04-11-22</a:t>
            </a:fld>
            <a:endParaRPr lang="fr-BE"/>
          </a:p>
        </p:txBody>
      </p:sp>
      <p:sp>
        <p:nvSpPr>
          <p:cNvPr id="6" name="Espace réservé du pied de page 5">
            <a:extLst>
              <a:ext uri="{FF2B5EF4-FFF2-40B4-BE49-F238E27FC236}">
                <a16:creationId xmlns:a16="http://schemas.microsoft.com/office/drawing/2014/main" id="{0B6CB25F-E7A2-D6E4-A612-097EA7C049D5}"/>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0BE59E2E-DA74-1873-3F34-C082290EB773}"/>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329600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8045F8-9E29-8590-01D8-0E3B5461150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EEA1B569-21D9-9C0D-503E-D42DBC13B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A6521A24-4E07-2C47-010D-5F0846601C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C3064F7-AA8D-5237-CCB8-6783C979F5F2}"/>
              </a:ext>
            </a:extLst>
          </p:cNvPr>
          <p:cNvSpPr>
            <a:spLocks noGrp="1"/>
          </p:cNvSpPr>
          <p:nvPr>
            <p:ph type="dt" sz="half" idx="10"/>
          </p:nvPr>
        </p:nvSpPr>
        <p:spPr/>
        <p:txBody>
          <a:bodyPr/>
          <a:lstStyle/>
          <a:p>
            <a:fld id="{8E08B32C-C281-467D-B448-494FE7AF6369}" type="datetime1">
              <a:rPr lang="fr-BE" smtClean="0"/>
              <a:t>04-11-22</a:t>
            </a:fld>
            <a:endParaRPr lang="fr-BE"/>
          </a:p>
        </p:txBody>
      </p:sp>
      <p:sp>
        <p:nvSpPr>
          <p:cNvPr id="6" name="Espace réservé du pied de page 5">
            <a:extLst>
              <a:ext uri="{FF2B5EF4-FFF2-40B4-BE49-F238E27FC236}">
                <a16:creationId xmlns:a16="http://schemas.microsoft.com/office/drawing/2014/main" id="{3CDDCB8A-1A5F-2412-EDF2-F32501563196}"/>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id="{22EB88EB-930A-CA89-3709-9AB39865FD1B}"/>
              </a:ext>
            </a:extLst>
          </p:cNvPr>
          <p:cNvSpPr>
            <a:spLocks noGrp="1"/>
          </p:cNvSpPr>
          <p:nvPr>
            <p:ph type="sldNum" sz="quarter" idx="12"/>
          </p:nvPr>
        </p:nvSpPr>
        <p:spPr/>
        <p:txBody>
          <a:bodyPr/>
          <a:lstStyle/>
          <a:p>
            <a:fld id="{4D083C37-2F77-4599-8FB6-6E466D7AF0A8}" type="slidenum">
              <a:rPr lang="fr-BE" smtClean="0"/>
              <a:t>‹N°›</a:t>
            </a:fld>
            <a:endParaRPr lang="fr-BE"/>
          </a:p>
        </p:txBody>
      </p:sp>
    </p:spTree>
    <p:extLst>
      <p:ext uri="{BB962C8B-B14F-4D97-AF65-F5344CB8AC3E}">
        <p14:creationId xmlns:p14="http://schemas.microsoft.com/office/powerpoint/2010/main" val="142840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E75494F-4B8E-7B02-9AAC-686686860A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6EAE7756-B5EA-7502-417C-20A55AEBB8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8462B314-0EF7-E547-30C3-9FDF859C25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E82284-D148-49F4-98A3-DE768B00AA72}" type="datetime1">
              <a:rPr lang="fr-BE" smtClean="0"/>
              <a:t>04-11-22</a:t>
            </a:fld>
            <a:endParaRPr lang="fr-BE"/>
          </a:p>
        </p:txBody>
      </p:sp>
      <p:sp>
        <p:nvSpPr>
          <p:cNvPr id="5" name="Espace réservé du pied de page 4">
            <a:extLst>
              <a:ext uri="{FF2B5EF4-FFF2-40B4-BE49-F238E27FC236}">
                <a16:creationId xmlns:a16="http://schemas.microsoft.com/office/drawing/2014/main" id="{B861B680-B00F-0FDF-F174-07C083CD07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id="{6C07CBC0-A34A-E4F6-7B7F-13035985BE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083C37-2F77-4599-8FB6-6E466D7AF0A8}" type="slidenum">
              <a:rPr lang="fr-BE" smtClean="0"/>
              <a:t>‹N°›</a:t>
            </a:fld>
            <a:endParaRPr lang="fr-BE"/>
          </a:p>
        </p:txBody>
      </p:sp>
    </p:spTree>
    <p:extLst>
      <p:ext uri="{BB962C8B-B14F-4D97-AF65-F5344CB8AC3E}">
        <p14:creationId xmlns:p14="http://schemas.microsoft.com/office/powerpoint/2010/main" val="3659224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unece.org/DAM/energy/se/pdfs/comm25/ECE_ENERGY_2016_4.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irena.org/solar" TargetMode="External"/><Relationship Id="rId2" Type="http://schemas.openxmlformats.org/officeDocument/2006/relationships/hyperlink" Target="https://www.ipcc.ch/site/assets/uploads/2018/03/Chapter-3-Direct-Solar-Energy-1.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youtu.be/L_q6LRgKpTw"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Theory_of_solar_cells"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en.wikipedia.org/wiki/Maximum_power_point_track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olargis.com/maps-and-gis-data/download/europe"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rena.org/wind" TargetMode="External"/><Relationship Id="rId2" Type="http://schemas.openxmlformats.org/officeDocument/2006/relationships/hyperlink" Target="https://www.ipcc.ch/site/assets/uploads/2018/03/Chapter-7-Wind-Energy-1.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lobalwindatlas.info/en" TargetMode="External"/><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pp.electricitymaps.com/map" TargetMode="External"/><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hyperlink" Target="https://ourworldindata.org/grapher/consumption-co2-per-capita-vs-gdppc" TargetMode="External"/><Relationship Id="rId1" Type="http://schemas.openxmlformats.org/officeDocument/2006/relationships/slideLayout" Target="../slideLayouts/slideLayout2.xml"/><Relationship Id="rId4" Type="http://schemas.openxmlformats.org/officeDocument/2006/relationships/hyperlink" Target="https://ourworldindata.org/worlds-energy-proble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ourworldindata.org/grapher/renewable-share-energ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hyperlink" Target="https://ourworldindata.org/grapher/annual-change-renewabl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iea.org/reports/world-energy-outlook-202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elia.be/fr/donnees-de-reseau/transport/flux-de-bouclage-par-frontiere/flux-physiques-sur-le-reseau-haute-tension-belge" TargetMode="External"/><Relationship Id="rId2" Type="http://schemas.openxmlformats.org/officeDocument/2006/relationships/image" Target="../media/image21.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3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m.wikipedia.org/wiki/Electrolysis_of_water#cite_note-47" TargetMode="External"/><Relationship Id="rId2" Type="http://schemas.openxmlformats.org/officeDocument/2006/relationships/hyperlink" Target="https://en.m.wikipedia.org/wiki/Electrolysis_of_water#cite_note-46" TargetMode="External"/><Relationship Id="rId1" Type="http://schemas.openxmlformats.org/officeDocument/2006/relationships/slideLayout" Target="../slideLayouts/slideLayout2.xml"/><Relationship Id="rId6" Type="http://schemas.openxmlformats.org/officeDocument/2006/relationships/hyperlink" Target="https://en.m.wikipedia.org/wiki/Electrolysis_of_water#cite_note-50" TargetMode="External"/><Relationship Id="rId5" Type="http://schemas.openxmlformats.org/officeDocument/2006/relationships/hyperlink" Target="https://en.m.wikipedia.org/wiki/Specific_energy" TargetMode="External"/><Relationship Id="rId4" Type="http://schemas.openxmlformats.org/officeDocument/2006/relationships/hyperlink" Target="https://en.m.wikipedia.org/wiki/Electrolysis_of_water#cite_note-48"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un.org/en/climatechange/net-zero-coalition" TargetMode="External"/><Relationship Id="rId2" Type="http://schemas.openxmlformats.org/officeDocument/2006/relationships/hyperlink" Target="https://www.iea.org/reports/the-future-of-hydroge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ergyscope-td.readthedocs.io/en/master/index.html"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energyscope-td.readthedocs.io/en/master/sections/Releases.html"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energyscope-td.readthedocs.io/en/master/sections/Model%20formulation.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nergyscope-td.readthedocs.io/en/master/sections/Model%20formulation.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springer.com/journal/41247/"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pringer.com/journal/41247/"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regards-economiques.be/images/reco-pdf/reco_175.pdf" TargetMode="External"/><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insee.fr/en/metadonnees/definition/c135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S4O5voOCqAQ" TargetMode="External"/><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CD78DD-0C53-E17A-0F78-E4A94731749D}"/>
              </a:ext>
            </a:extLst>
          </p:cNvPr>
          <p:cNvSpPr>
            <a:spLocks noGrp="1"/>
          </p:cNvSpPr>
          <p:nvPr>
            <p:ph type="ctrTitle"/>
          </p:nvPr>
        </p:nvSpPr>
        <p:spPr/>
        <p:txBody>
          <a:bodyPr/>
          <a:lstStyle/>
          <a:p>
            <a:r>
              <a:rPr lang="en-GB" dirty="0"/>
              <a:t>Energy planning and EROI</a:t>
            </a:r>
            <a:endParaRPr lang="fr-BE" dirty="0"/>
          </a:p>
        </p:txBody>
      </p:sp>
      <p:sp>
        <p:nvSpPr>
          <p:cNvPr id="3" name="Sous-titre 2">
            <a:extLst>
              <a:ext uri="{FF2B5EF4-FFF2-40B4-BE49-F238E27FC236}">
                <a16:creationId xmlns:a16="http://schemas.microsoft.com/office/drawing/2014/main" id="{B47FDD1B-E9DF-876A-C27F-2A763231AD06}"/>
              </a:ext>
            </a:extLst>
          </p:cNvPr>
          <p:cNvSpPr>
            <a:spLocks noGrp="1"/>
          </p:cNvSpPr>
          <p:nvPr>
            <p:ph type="subTitle" idx="1"/>
          </p:nvPr>
        </p:nvSpPr>
        <p:spPr/>
        <p:txBody>
          <a:bodyPr/>
          <a:lstStyle/>
          <a:p>
            <a:r>
              <a:rPr lang="fr-FR" dirty="0"/>
              <a:t>Bertrand Cornélusse</a:t>
            </a:r>
          </a:p>
          <a:p>
            <a:r>
              <a:rPr lang="fr-FR" dirty="0"/>
              <a:t>2022-10-14</a:t>
            </a:r>
          </a:p>
          <a:p>
            <a:r>
              <a:rPr lang="fr-FR" dirty="0"/>
              <a:t>ENVT3065</a:t>
            </a:r>
            <a:endParaRPr lang="fr-BE" dirty="0"/>
          </a:p>
        </p:txBody>
      </p:sp>
      <p:sp>
        <p:nvSpPr>
          <p:cNvPr id="4" name="Espace réservé de la date 3">
            <a:extLst>
              <a:ext uri="{FF2B5EF4-FFF2-40B4-BE49-F238E27FC236}">
                <a16:creationId xmlns:a16="http://schemas.microsoft.com/office/drawing/2014/main" id="{D69CFD4F-94CB-9634-30E4-11CB0D5B7DAC}"/>
              </a:ext>
            </a:extLst>
          </p:cNvPr>
          <p:cNvSpPr>
            <a:spLocks noGrp="1"/>
          </p:cNvSpPr>
          <p:nvPr>
            <p:ph type="dt" sz="half" idx="10"/>
          </p:nvPr>
        </p:nvSpPr>
        <p:spPr/>
        <p:txBody>
          <a:bodyPr/>
          <a:lstStyle/>
          <a:p>
            <a:fld id="{604600E5-72FF-4B81-AC63-CE38ED27A111}"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0E8BE6AA-C2B7-9261-2FCF-8504E768680D}"/>
              </a:ext>
            </a:extLst>
          </p:cNvPr>
          <p:cNvSpPr>
            <a:spLocks noGrp="1"/>
          </p:cNvSpPr>
          <p:nvPr>
            <p:ph type="sldNum" sz="quarter" idx="12"/>
          </p:nvPr>
        </p:nvSpPr>
        <p:spPr/>
        <p:txBody>
          <a:bodyPr/>
          <a:lstStyle/>
          <a:p>
            <a:fld id="{4D083C37-2F77-4599-8FB6-6E466D7AF0A8}" type="slidenum">
              <a:rPr lang="fr-BE" smtClean="0"/>
              <a:t>1</a:t>
            </a:fld>
            <a:endParaRPr lang="fr-BE"/>
          </a:p>
        </p:txBody>
      </p:sp>
    </p:spTree>
    <p:extLst>
      <p:ext uri="{BB962C8B-B14F-4D97-AF65-F5344CB8AC3E}">
        <p14:creationId xmlns:p14="http://schemas.microsoft.com/office/powerpoint/2010/main" val="2528158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6B14FF1-8CDA-EE7D-E8C5-18717E4D4968}"/>
              </a:ext>
            </a:extLst>
          </p:cNvPr>
          <p:cNvSpPr>
            <a:spLocks noGrp="1"/>
          </p:cNvSpPr>
          <p:nvPr>
            <p:ph type="title"/>
          </p:nvPr>
        </p:nvSpPr>
        <p:spPr/>
        <p:txBody>
          <a:bodyPr/>
          <a:lstStyle/>
          <a:p>
            <a:r>
              <a:rPr lang="en-GB"/>
              <a:t>Definition</a:t>
            </a:r>
            <a:endParaRPr lang="fr-BE"/>
          </a:p>
        </p:txBody>
      </p:sp>
      <p:sp>
        <p:nvSpPr>
          <p:cNvPr id="5" name="Espace réservé du contenu 4">
            <a:extLst>
              <a:ext uri="{FF2B5EF4-FFF2-40B4-BE49-F238E27FC236}">
                <a16:creationId xmlns:a16="http://schemas.microsoft.com/office/drawing/2014/main" id="{E587C653-145C-6CCE-37BF-668C1856FED0}"/>
              </a:ext>
            </a:extLst>
          </p:cNvPr>
          <p:cNvSpPr>
            <a:spLocks noGrp="1"/>
          </p:cNvSpPr>
          <p:nvPr>
            <p:ph idx="1"/>
          </p:nvPr>
        </p:nvSpPr>
        <p:spPr/>
        <p:txBody>
          <a:bodyPr/>
          <a:lstStyle/>
          <a:p>
            <a:r>
              <a:rPr lang="en-GB"/>
              <a:t>Renewable energy is </a:t>
            </a:r>
            <a:r>
              <a:rPr lang="en-GB">
                <a:hlinkClick r:id="rId2"/>
              </a:rPr>
              <a:t>energy derived from natural sources </a:t>
            </a:r>
            <a:r>
              <a:rPr lang="en-GB"/>
              <a:t>that are replenished at a higher rate than they are consumed. </a:t>
            </a:r>
          </a:p>
          <a:p>
            <a:pPr lvl="1"/>
            <a:r>
              <a:rPr lang="en-GB"/>
              <a:t>Sunlight and wind, for example, are such sources that are constantly being replenished. Renewable energy sources are plentiful and all around us.</a:t>
            </a:r>
          </a:p>
          <a:p>
            <a:endParaRPr lang="en-GB"/>
          </a:p>
          <a:p>
            <a:r>
              <a:rPr lang="en-GB"/>
              <a:t>Fossil fuels - coal, oil, and gas - on the other hand, are non-renewable resources that take hundreds of millions of years to form. Fossil fuels, when burned to produce energy, cause harmful greenhouse gas emissions, such as carbon dioxide.</a:t>
            </a:r>
          </a:p>
          <a:p>
            <a:endParaRPr lang="fr-BE"/>
          </a:p>
        </p:txBody>
      </p:sp>
      <p:sp>
        <p:nvSpPr>
          <p:cNvPr id="7" name="ZoneTexte 6">
            <a:extLst>
              <a:ext uri="{FF2B5EF4-FFF2-40B4-BE49-F238E27FC236}">
                <a16:creationId xmlns:a16="http://schemas.microsoft.com/office/drawing/2014/main" id="{52C7862D-7B07-B158-02FD-7339DB173C23}"/>
              </a:ext>
            </a:extLst>
          </p:cNvPr>
          <p:cNvSpPr txBox="1"/>
          <p:nvPr/>
        </p:nvSpPr>
        <p:spPr>
          <a:xfrm>
            <a:off x="1141378" y="5992297"/>
            <a:ext cx="8625192" cy="369332"/>
          </a:xfrm>
          <a:prstGeom prst="rect">
            <a:avLst/>
          </a:prstGeom>
          <a:noFill/>
        </p:spPr>
        <p:txBody>
          <a:bodyPr wrap="square">
            <a:spAutoFit/>
          </a:bodyPr>
          <a:lstStyle/>
          <a:p>
            <a:r>
              <a:rPr lang="fr-BE"/>
              <a:t>Source: https://www.un.org/en/climatechange/what-is-renewable-energy</a:t>
            </a:r>
          </a:p>
        </p:txBody>
      </p:sp>
      <p:sp>
        <p:nvSpPr>
          <p:cNvPr id="10" name="Espace réservé de la date 9">
            <a:extLst>
              <a:ext uri="{FF2B5EF4-FFF2-40B4-BE49-F238E27FC236}">
                <a16:creationId xmlns:a16="http://schemas.microsoft.com/office/drawing/2014/main" id="{0BF4AA6C-13BC-5E60-0A11-C8D977D0F7F6}"/>
              </a:ext>
            </a:extLst>
          </p:cNvPr>
          <p:cNvSpPr>
            <a:spLocks noGrp="1"/>
          </p:cNvSpPr>
          <p:nvPr>
            <p:ph type="dt" sz="half" idx="10"/>
          </p:nvPr>
        </p:nvSpPr>
        <p:spPr/>
        <p:txBody>
          <a:bodyPr/>
          <a:lstStyle/>
          <a:p>
            <a:fld id="{EA474505-369C-4D10-B557-48E68CCFD4C8}" type="datetime1">
              <a:rPr lang="fr-BE" smtClean="0"/>
              <a:t>04-11-22</a:t>
            </a:fld>
            <a:endParaRPr lang="fr-BE"/>
          </a:p>
        </p:txBody>
      </p:sp>
      <p:sp>
        <p:nvSpPr>
          <p:cNvPr id="11" name="Espace réservé du numéro de diapositive 10">
            <a:extLst>
              <a:ext uri="{FF2B5EF4-FFF2-40B4-BE49-F238E27FC236}">
                <a16:creationId xmlns:a16="http://schemas.microsoft.com/office/drawing/2014/main" id="{6B260959-4DFC-935C-C2B5-47E6EF978345}"/>
              </a:ext>
            </a:extLst>
          </p:cNvPr>
          <p:cNvSpPr>
            <a:spLocks noGrp="1"/>
          </p:cNvSpPr>
          <p:nvPr>
            <p:ph type="sldNum" sz="quarter" idx="12"/>
          </p:nvPr>
        </p:nvSpPr>
        <p:spPr/>
        <p:txBody>
          <a:bodyPr/>
          <a:lstStyle/>
          <a:p>
            <a:fld id="{4D083C37-2F77-4599-8FB6-6E466D7AF0A8}" type="slidenum">
              <a:rPr lang="fr-BE" smtClean="0"/>
              <a:t>10</a:t>
            </a:fld>
            <a:endParaRPr lang="fr-BE"/>
          </a:p>
        </p:txBody>
      </p:sp>
    </p:spTree>
    <p:extLst>
      <p:ext uri="{BB962C8B-B14F-4D97-AF65-F5344CB8AC3E}">
        <p14:creationId xmlns:p14="http://schemas.microsoft.com/office/powerpoint/2010/main" val="3613753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F1FA4C-A1B6-5BC9-C3EE-E6546D03D73D}"/>
              </a:ext>
            </a:extLst>
          </p:cNvPr>
          <p:cNvSpPr>
            <a:spLocks noGrp="1"/>
          </p:cNvSpPr>
          <p:nvPr>
            <p:ph type="title"/>
          </p:nvPr>
        </p:nvSpPr>
        <p:spPr/>
        <p:txBody>
          <a:bodyPr/>
          <a:lstStyle/>
          <a:p>
            <a:r>
              <a:rPr lang="en-GB"/>
              <a:t>Solar energy</a:t>
            </a:r>
            <a:endParaRPr lang="fr-BE"/>
          </a:p>
        </p:txBody>
      </p:sp>
      <p:sp>
        <p:nvSpPr>
          <p:cNvPr id="3" name="Espace réservé du contenu 2">
            <a:extLst>
              <a:ext uri="{FF2B5EF4-FFF2-40B4-BE49-F238E27FC236}">
                <a16:creationId xmlns:a16="http://schemas.microsoft.com/office/drawing/2014/main" id="{BB3C16DD-DA0D-FC34-6969-DCD4AD9C65C7}"/>
              </a:ext>
            </a:extLst>
          </p:cNvPr>
          <p:cNvSpPr>
            <a:spLocks noGrp="1"/>
          </p:cNvSpPr>
          <p:nvPr>
            <p:ph idx="1"/>
          </p:nvPr>
        </p:nvSpPr>
        <p:spPr/>
        <p:txBody>
          <a:bodyPr>
            <a:normAutofit fontScale="92500" lnSpcReduction="10000"/>
          </a:bodyPr>
          <a:lstStyle/>
          <a:p>
            <a:r>
              <a:rPr lang="en-GB"/>
              <a:t>Solar energy is the most abundant of all energy resources (…).</a:t>
            </a:r>
          </a:p>
          <a:p>
            <a:r>
              <a:rPr lang="en-GB"/>
              <a:t>The rate at which solar energy is intercepted by the Earth is about </a:t>
            </a:r>
            <a:r>
              <a:rPr lang="en-GB">
                <a:hlinkClick r:id="rId2"/>
              </a:rPr>
              <a:t>10,000 times greater</a:t>
            </a:r>
            <a:r>
              <a:rPr lang="en-GB"/>
              <a:t> than the rate at which humankind consumes energy.</a:t>
            </a:r>
          </a:p>
          <a:p>
            <a:r>
              <a:rPr lang="en-GB"/>
              <a:t>Solar technologies can deliver heat, natural lighting, electricity, … </a:t>
            </a:r>
          </a:p>
          <a:p>
            <a:r>
              <a:rPr lang="en-GB"/>
              <a:t>Electrical energy either through photovoltaic panels or through mirrors that concentrate solar radiation.</a:t>
            </a:r>
          </a:p>
          <a:p>
            <a:r>
              <a:rPr lang="en-GB"/>
              <a:t>(…) A significant contribution to the energy mix from direct solar energy is possible for every country.</a:t>
            </a:r>
          </a:p>
          <a:p>
            <a:r>
              <a:rPr lang="en-GB"/>
              <a:t>The cost of manufacturing solar panels has plummeted dramatically in the last decade, making them affordable and often the cheapest form of electricity. Solar panels have </a:t>
            </a:r>
            <a:r>
              <a:rPr lang="en-GB">
                <a:hlinkClick r:id="rId3"/>
              </a:rPr>
              <a:t>a lifespan of roughly 30 years</a:t>
            </a:r>
            <a:r>
              <a:rPr lang="en-GB"/>
              <a:t>, ….</a:t>
            </a:r>
          </a:p>
          <a:p>
            <a:endParaRPr lang="fr-BE"/>
          </a:p>
        </p:txBody>
      </p:sp>
      <p:sp>
        <p:nvSpPr>
          <p:cNvPr id="4" name="ZoneTexte 3">
            <a:extLst>
              <a:ext uri="{FF2B5EF4-FFF2-40B4-BE49-F238E27FC236}">
                <a16:creationId xmlns:a16="http://schemas.microsoft.com/office/drawing/2014/main" id="{3A69E62F-712B-885C-525C-88DC455555E5}"/>
              </a:ext>
            </a:extLst>
          </p:cNvPr>
          <p:cNvSpPr txBox="1"/>
          <p:nvPr/>
        </p:nvSpPr>
        <p:spPr>
          <a:xfrm>
            <a:off x="979251" y="6232246"/>
            <a:ext cx="8625192" cy="369332"/>
          </a:xfrm>
          <a:prstGeom prst="rect">
            <a:avLst/>
          </a:prstGeom>
          <a:noFill/>
        </p:spPr>
        <p:txBody>
          <a:bodyPr wrap="square">
            <a:spAutoFit/>
          </a:bodyPr>
          <a:lstStyle/>
          <a:p>
            <a:r>
              <a:rPr lang="fr-BE"/>
              <a:t>Source: https://www.un.org/en/climatechange/what-is-renewable-energy</a:t>
            </a:r>
          </a:p>
        </p:txBody>
      </p:sp>
      <p:sp>
        <p:nvSpPr>
          <p:cNvPr id="7" name="Espace réservé de la date 6">
            <a:extLst>
              <a:ext uri="{FF2B5EF4-FFF2-40B4-BE49-F238E27FC236}">
                <a16:creationId xmlns:a16="http://schemas.microsoft.com/office/drawing/2014/main" id="{5FEFB920-EF4B-A2AB-31A0-CE3EE099CB93}"/>
              </a:ext>
            </a:extLst>
          </p:cNvPr>
          <p:cNvSpPr>
            <a:spLocks noGrp="1"/>
          </p:cNvSpPr>
          <p:nvPr>
            <p:ph type="dt" sz="half" idx="10"/>
          </p:nvPr>
        </p:nvSpPr>
        <p:spPr/>
        <p:txBody>
          <a:bodyPr/>
          <a:lstStyle/>
          <a:p>
            <a:fld id="{86819153-9A51-47D7-A476-80BAC50BD485}" type="datetime1">
              <a:rPr lang="fr-BE" smtClean="0"/>
              <a:t>04-11-22</a:t>
            </a:fld>
            <a:endParaRPr lang="fr-BE"/>
          </a:p>
        </p:txBody>
      </p:sp>
      <p:sp>
        <p:nvSpPr>
          <p:cNvPr id="8" name="Espace réservé du numéro de diapositive 7">
            <a:extLst>
              <a:ext uri="{FF2B5EF4-FFF2-40B4-BE49-F238E27FC236}">
                <a16:creationId xmlns:a16="http://schemas.microsoft.com/office/drawing/2014/main" id="{F4514DAE-5E92-A82B-75C1-11FE1BBABA2C}"/>
              </a:ext>
            </a:extLst>
          </p:cNvPr>
          <p:cNvSpPr>
            <a:spLocks noGrp="1"/>
          </p:cNvSpPr>
          <p:nvPr>
            <p:ph type="sldNum" sz="quarter" idx="12"/>
          </p:nvPr>
        </p:nvSpPr>
        <p:spPr/>
        <p:txBody>
          <a:bodyPr/>
          <a:lstStyle/>
          <a:p>
            <a:fld id="{4D083C37-2F77-4599-8FB6-6E466D7AF0A8}" type="slidenum">
              <a:rPr lang="fr-BE" smtClean="0"/>
              <a:t>11</a:t>
            </a:fld>
            <a:endParaRPr lang="fr-BE"/>
          </a:p>
        </p:txBody>
      </p:sp>
    </p:spTree>
    <p:extLst>
      <p:ext uri="{BB962C8B-B14F-4D97-AF65-F5344CB8AC3E}">
        <p14:creationId xmlns:p14="http://schemas.microsoft.com/office/powerpoint/2010/main" val="13532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E9BC5B-B5E0-DFD1-621C-3B344261737A}"/>
              </a:ext>
            </a:extLst>
          </p:cNvPr>
          <p:cNvSpPr>
            <a:spLocks noGrp="1"/>
          </p:cNvSpPr>
          <p:nvPr>
            <p:ph type="title"/>
          </p:nvPr>
        </p:nvSpPr>
        <p:spPr/>
        <p:txBody>
          <a:bodyPr/>
          <a:lstStyle/>
          <a:p>
            <a:r>
              <a:rPr lang="en-GB"/>
              <a:t>Photovoltaic generation</a:t>
            </a:r>
            <a:br>
              <a:rPr lang="en-GB"/>
            </a:br>
            <a:endParaRPr lang="fr-BE"/>
          </a:p>
        </p:txBody>
      </p:sp>
      <p:sp>
        <p:nvSpPr>
          <p:cNvPr id="3" name="Espace réservé du contenu 2">
            <a:extLst>
              <a:ext uri="{FF2B5EF4-FFF2-40B4-BE49-F238E27FC236}">
                <a16:creationId xmlns:a16="http://schemas.microsoft.com/office/drawing/2014/main" id="{726F3013-2525-5CEE-F9AA-8A604224806E}"/>
              </a:ext>
            </a:extLst>
          </p:cNvPr>
          <p:cNvSpPr>
            <a:spLocks noGrp="1"/>
          </p:cNvSpPr>
          <p:nvPr>
            <p:ph idx="1"/>
          </p:nvPr>
        </p:nvSpPr>
        <p:spPr/>
        <p:txBody>
          <a:bodyPr/>
          <a:lstStyle/>
          <a:p>
            <a:r>
              <a:rPr lang="en-GB"/>
              <a:t>A PV cell is composed of semiconductor material. Photons emitted by the sun interact with the semiconducting material in two ways:</a:t>
            </a:r>
          </a:p>
          <a:p>
            <a:pPr marL="914400" lvl="1" indent="-457200">
              <a:buFont typeface="+mj-lt"/>
              <a:buAutoNum type="arabicPeriod"/>
            </a:pPr>
            <a:r>
              <a:rPr lang="en-GB"/>
              <a:t>photons directly transmit energy to electrons and allow them to move into the conduction band.</a:t>
            </a:r>
          </a:p>
          <a:p>
            <a:pPr marL="914400" lvl="1" indent="-457200">
              <a:buFont typeface="+mj-lt"/>
              <a:buAutoNum type="arabicPeriod"/>
            </a:pPr>
            <a:r>
              <a:rPr lang="en-GB"/>
              <a:t>a thermally generated current as in a p-n junction (diode).</a:t>
            </a:r>
          </a:p>
          <a:p>
            <a:endParaRPr lang="fr-BE"/>
          </a:p>
          <a:p>
            <a:r>
              <a:rPr lang="fr-BE"/>
              <a:t>See </a:t>
            </a:r>
            <a:r>
              <a:rPr lang="fr-BE">
                <a:hlinkClick r:id="rId2"/>
              </a:rPr>
              <a:t>https://youtu.be/L_q6LRgKpTw</a:t>
            </a:r>
            <a:r>
              <a:rPr lang="fr-BE"/>
              <a:t> </a:t>
            </a:r>
          </a:p>
        </p:txBody>
      </p:sp>
      <p:sp>
        <p:nvSpPr>
          <p:cNvPr id="6" name="Espace réservé de la date 5">
            <a:extLst>
              <a:ext uri="{FF2B5EF4-FFF2-40B4-BE49-F238E27FC236}">
                <a16:creationId xmlns:a16="http://schemas.microsoft.com/office/drawing/2014/main" id="{B0D23C4A-86DF-D5F3-FF5F-EAD68377E8E3}"/>
              </a:ext>
            </a:extLst>
          </p:cNvPr>
          <p:cNvSpPr>
            <a:spLocks noGrp="1"/>
          </p:cNvSpPr>
          <p:nvPr>
            <p:ph type="dt" sz="half" idx="10"/>
          </p:nvPr>
        </p:nvSpPr>
        <p:spPr/>
        <p:txBody>
          <a:bodyPr/>
          <a:lstStyle/>
          <a:p>
            <a:fld id="{0EE9F3EF-6103-4925-AF0C-911CA23DFA72}" type="datetime1">
              <a:rPr lang="fr-BE" smtClean="0"/>
              <a:t>04-11-22</a:t>
            </a:fld>
            <a:endParaRPr lang="fr-BE"/>
          </a:p>
        </p:txBody>
      </p:sp>
      <p:sp>
        <p:nvSpPr>
          <p:cNvPr id="7" name="Espace réservé du numéro de diapositive 6">
            <a:extLst>
              <a:ext uri="{FF2B5EF4-FFF2-40B4-BE49-F238E27FC236}">
                <a16:creationId xmlns:a16="http://schemas.microsoft.com/office/drawing/2014/main" id="{F29ED523-1EA5-C126-0DDA-6573BE883F11}"/>
              </a:ext>
            </a:extLst>
          </p:cNvPr>
          <p:cNvSpPr>
            <a:spLocks noGrp="1"/>
          </p:cNvSpPr>
          <p:nvPr>
            <p:ph type="sldNum" sz="quarter" idx="12"/>
          </p:nvPr>
        </p:nvSpPr>
        <p:spPr/>
        <p:txBody>
          <a:bodyPr/>
          <a:lstStyle/>
          <a:p>
            <a:fld id="{4D083C37-2F77-4599-8FB6-6E466D7AF0A8}" type="slidenum">
              <a:rPr lang="fr-BE" smtClean="0"/>
              <a:t>12</a:t>
            </a:fld>
            <a:endParaRPr lang="fr-BE"/>
          </a:p>
        </p:txBody>
      </p:sp>
    </p:spTree>
    <p:extLst>
      <p:ext uri="{BB962C8B-B14F-4D97-AF65-F5344CB8AC3E}">
        <p14:creationId xmlns:p14="http://schemas.microsoft.com/office/powerpoint/2010/main" val="757248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C18989-9C9E-40BA-9BD5-2635312D043A}"/>
              </a:ext>
            </a:extLst>
          </p:cNvPr>
          <p:cNvSpPr>
            <a:spLocks noGrp="1"/>
          </p:cNvSpPr>
          <p:nvPr>
            <p:ph type="title"/>
          </p:nvPr>
        </p:nvSpPr>
        <p:spPr/>
        <p:txBody>
          <a:bodyPr/>
          <a:lstStyle/>
          <a:p>
            <a:r>
              <a:rPr lang="en-GB"/>
              <a:t>Effect of irradiance and temperature</a:t>
            </a:r>
            <a:endParaRPr lang="fr-BE"/>
          </a:p>
        </p:txBody>
      </p:sp>
      <p:pic>
        <p:nvPicPr>
          <p:cNvPr id="1026" name="Picture 2">
            <a:extLst>
              <a:ext uri="{FF2B5EF4-FFF2-40B4-BE49-F238E27FC236}">
                <a16:creationId xmlns:a16="http://schemas.microsoft.com/office/drawing/2014/main" id="{8DDE834C-A863-740E-13E9-E7ED93A48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149" y="1615856"/>
            <a:ext cx="7460682" cy="3486383"/>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0A4BE050-64C1-6A7D-F68F-C339A64BABEA}"/>
              </a:ext>
            </a:extLst>
          </p:cNvPr>
          <p:cNvSpPr txBox="1"/>
          <p:nvPr/>
        </p:nvSpPr>
        <p:spPr>
          <a:xfrm>
            <a:off x="791181" y="5351818"/>
            <a:ext cx="8372273" cy="923330"/>
          </a:xfrm>
          <a:prstGeom prst="rect">
            <a:avLst/>
          </a:prstGeom>
          <a:noFill/>
        </p:spPr>
        <p:txBody>
          <a:bodyPr wrap="square">
            <a:spAutoFit/>
          </a:bodyPr>
          <a:lstStyle/>
          <a:p>
            <a:r>
              <a:rPr lang="fr-BE" b="0" i="0">
                <a:solidFill>
                  <a:srgbClr val="354046"/>
                </a:solidFill>
                <a:effectLst/>
                <a:latin typeface="Lato" panose="020F0502020204030203" pitchFamily="34" charset="0"/>
              </a:rPr>
              <a:t>Sources:</a:t>
            </a:r>
          </a:p>
          <a:p>
            <a:r>
              <a:rPr lang="fr-BE" b="0" i="0" u="none" strike="noStrike">
                <a:solidFill>
                  <a:srgbClr val="0288D1"/>
                </a:solidFill>
                <a:effectLst/>
                <a:latin typeface="Lato" panose="020F0502020204030203" pitchFamily="34" charset="0"/>
                <a:hlinkClick r:id="rId3"/>
              </a:rPr>
              <a:t>https://en.wikipedia.org/wiki/Theory_of_solar_cells</a:t>
            </a:r>
            <a:br>
              <a:rPr lang="fr-BE" u="none" strike="noStrike">
                <a:solidFill>
                  <a:srgbClr val="354046"/>
                </a:solidFill>
                <a:latin typeface="Lato" panose="020F0502020204030203" pitchFamily="34" charset="0"/>
              </a:rPr>
            </a:br>
            <a:r>
              <a:rPr lang="fr-BE" b="0" i="0" u="none" strike="noStrike">
                <a:solidFill>
                  <a:srgbClr val="0288D1"/>
                </a:solidFill>
                <a:effectLst/>
                <a:latin typeface="Lato" panose="020F0502020204030203" pitchFamily="34" charset="0"/>
                <a:hlinkClick r:id="rId4"/>
              </a:rPr>
              <a:t>https://en.wikipedia.org/wiki/Maximum_power_point_tracking</a:t>
            </a:r>
            <a:endParaRPr lang="fr-BE"/>
          </a:p>
        </p:txBody>
      </p:sp>
      <p:sp>
        <p:nvSpPr>
          <p:cNvPr id="7" name="Espace réservé de la date 6">
            <a:extLst>
              <a:ext uri="{FF2B5EF4-FFF2-40B4-BE49-F238E27FC236}">
                <a16:creationId xmlns:a16="http://schemas.microsoft.com/office/drawing/2014/main" id="{30D4B928-4381-25C8-2837-A2D1BBFF8941}"/>
              </a:ext>
            </a:extLst>
          </p:cNvPr>
          <p:cNvSpPr>
            <a:spLocks noGrp="1"/>
          </p:cNvSpPr>
          <p:nvPr>
            <p:ph type="dt" sz="half" idx="10"/>
          </p:nvPr>
        </p:nvSpPr>
        <p:spPr/>
        <p:txBody>
          <a:bodyPr/>
          <a:lstStyle/>
          <a:p>
            <a:fld id="{D1FEB621-5F9E-4263-8C68-0C0232BB73CA}" type="datetime1">
              <a:rPr lang="fr-BE" smtClean="0"/>
              <a:t>04-11-22</a:t>
            </a:fld>
            <a:endParaRPr lang="fr-BE"/>
          </a:p>
        </p:txBody>
      </p:sp>
      <p:sp>
        <p:nvSpPr>
          <p:cNvPr id="8" name="Espace réservé du numéro de diapositive 7">
            <a:extLst>
              <a:ext uri="{FF2B5EF4-FFF2-40B4-BE49-F238E27FC236}">
                <a16:creationId xmlns:a16="http://schemas.microsoft.com/office/drawing/2014/main" id="{DDB56D18-B8B6-2CA6-1440-DAC2F2A0D865}"/>
              </a:ext>
            </a:extLst>
          </p:cNvPr>
          <p:cNvSpPr>
            <a:spLocks noGrp="1"/>
          </p:cNvSpPr>
          <p:nvPr>
            <p:ph type="sldNum" sz="quarter" idx="12"/>
          </p:nvPr>
        </p:nvSpPr>
        <p:spPr/>
        <p:txBody>
          <a:bodyPr/>
          <a:lstStyle/>
          <a:p>
            <a:fld id="{4D083C37-2F77-4599-8FB6-6E466D7AF0A8}" type="slidenum">
              <a:rPr lang="fr-BE" smtClean="0"/>
              <a:t>13</a:t>
            </a:fld>
            <a:endParaRPr lang="fr-BE"/>
          </a:p>
        </p:txBody>
      </p:sp>
    </p:spTree>
    <p:extLst>
      <p:ext uri="{BB962C8B-B14F-4D97-AF65-F5344CB8AC3E}">
        <p14:creationId xmlns:p14="http://schemas.microsoft.com/office/powerpoint/2010/main" val="1139927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re 6">
            <a:extLst>
              <a:ext uri="{FF2B5EF4-FFF2-40B4-BE49-F238E27FC236}">
                <a16:creationId xmlns:a16="http://schemas.microsoft.com/office/drawing/2014/main" id="{E62BE459-DEB7-F102-4994-1F39E91C1526}"/>
              </a:ext>
            </a:extLst>
          </p:cNvPr>
          <p:cNvSpPr>
            <a:spLocks noGrp="1"/>
          </p:cNvSpPr>
          <p:nvPr>
            <p:ph type="title"/>
          </p:nvPr>
        </p:nvSpPr>
        <p:spPr>
          <a:xfrm>
            <a:off x="8643193" y="489507"/>
            <a:ext cx="3091607" cy="1655483"/>
          </a:xfrm>
        </p:spPr>
        <p:txBody>
          <a:bodyPr anchor="b">
            <a:normAutofit/>
          </a:bodyPr>
          <a:lstStyle/>
          <a:p>
            <a:r>
              <a:rPr lang="en-GB" sz="3100"/>
              <a:t>Photovoltaic power production potential</a:t>
            </a:r>
            <a:endParaRPr lang="fr-BE" sz="3100"/>
          </a:p>
        </p:txBody>
      </p:sp>
      <p:pic>
        <p:nvPicPr>
          <p:cNvPr id="5" name="Espace réservé du contenu 4" descr="Une image contenant carte&#10;&#10;Description générée automatiquement">
            <a:extLst>
              <a:ext uri="{FF2B5EF4-FFF2-40B4-BE49-F238E27FC236}">
                <a16:creationId xmlns:a16="http://schemas.microsoft.com/office/drawing/2014/main" id="{22A089C5-90A3-1D82-6E9A-F0E94C4589DC}"/>
              </a:ext>
            </a:extLst>
          </p:cNvPr>
          <p:cNvPicPr>
            <a:picLocks noChangeAspect="1"/>
          </p:cNvPicPr>
          <p:nvPr/>
        </p:nvPicPr>
        <p:blipFill rotWithShape="1">
          <a:blip r:embed="rId2">
            <a:extLst>
              <a:ext uri="{28A0092B-C50C-407E-A947-70E740481C1C}">
                <a14:useLocalDpi xmlns:a14="http://schemas.microsoft.com/office/drawing/2010/main" val="0"/>
              </a:ext>
            </a:extLst>
          </a:blip>
          <a:srcRect l="1412" r="9624" b="-2"/>
          <a:stretch/>
        </p:blipFill>
        <p:spPr>
          <a:xfrm>
            <a:off x="20" y="431"/>
            <a:ext cx="8115280" cy="6408311"/>
          </a:xfrm>
          <a:prstGeom prst="rect">
            <a:avLst/>
          </a:prstGeom>
        </p:spPr>
      </p:pic>
      <p:sp>
        <p:nvSpPr>
          <p:cNvPr id="17" name="Content Placeholder 10">
            <a:extLst>
              <a:ext uri="{FF2B5EF4-FFF2-40B4-BE49-F238E27FC236}">
                <a16:creationId xmlns:a16="http://schemas.microsoft.com/office/drawing/2014/main" id="{735BEA78-6FBF-CE46-ACBB-E0DCC4C90A38}"/>
              </a:ext>
            </a:extLst>
          </p:cNvPr>
          <p:cNvSpPr>
            <a:spLocks noGrp="1"/>
          </p:cNvSpPr>
          <p:nvPr>
            <p:ph idx="1"/>
          </p:nvPr>
        </p:nvSpPr>
        <p:spPr>
          <a:xfrm>
            <a:off x="8643193" y="2418408"/>
            <a:ext cx="2942813" cy="3540265"/>
          </a:xfrm>
        </p:spPr>
        <p:txBody>
          <a:bodyPr>
            <a:normAutofit/>
          </a:bodyPr>
          <a:lstStyle/>
          <a:p>
            <a:r>
              <a:rPr lang="en-US" sz="2000"/>
              <a:t>Source: </a:t>
            </a:r>
            <a:r>
              <a:rPr lang="en-US" sz="2000">
                <a:hlinkClick r:id="rId3"/>
              </a:rPr>
              <a:t>https://solargis.com/maps-and-gis-data/download/europe</a:t>
            </a:r>
            <a:endParaRPr lang="en-US" sz="2000"/>
          </a:p>
          <a:p>
            <a:r>
              <a:rPr lang="en-US" sz="2000"/>
              <a:t>How many kWh per kWP in Belgium?</a:t>
            </a:r>
          </a:p>
          <a:p>
            <a:r>
              <a:rPr lang="en-US" sz="2000"/>
              <a:t>Note: also depends on the orientation of PV panels and other factors</a:t>
            </a:r>
          </a:p>
        </p:txBody>
      </p:sp>
      <p:sp>
        <p:nvSpPr>
          <p:cNvPr id="19" name="Rectangle 15">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space réservé de la date 7">
            <a:extLst>
              <a:ext uri="{FF2B5EF4-FFF2-40B4-BE49-F238E27FC236}">
                <a16:creationId xmlns:a16="http://schemas.microsoft.com/office/drawing/2014/main" id="{560A26C2-3714-2C26-0044-CC182A5A3A4C}"/>
              </a:ext>
            </a:extLst>
          </p:cNvPr>
          <p:cNvSpPr>
            <a:spLocks noGrp="1"/>
          </p:cNvSpPr>
          <p:nvPr>
            <p:ph type="dt" sz="half" idx="10"/>
          </p:nvPr>
        </p:nvSpPr>
        <p:spPr/>
        <p:txBody>
          <a:bodyPr/>
          <a:lstStyle/>
          <a:p>
            <a:fld id="{39B54707-1151-4A03-846E-69423089D913}" type="datetime1">
              <a:rPr lang="fr-BE" smtClean="0"/>
              <a:t>04-11-22</a:t>
            </a:fld>
            <a:endParaRPr lang="fr-BE"/>
          </a:p>
        </p:txBody>
      </p:sp>
      <p:sp>
        <p:nvSpPr>
          <p:cNvPr id="22" name="Espace réservé du numéro de diapositive 21">
            <a:extLst>
              <a:ext uri="{FF2B5EF4-FFF2-40B4-BE49-F238E27FC236}">
                <a16:creationId xmlns:a16="http://schemas.microsoft.com/office/drawing/2014/main" id="{16AC0EAF-8719-2C77-ABA9-26FB075E3B27}"/>
              </a:ext>
            </a:extLst>
          </p:cNvPr>
          <p:cNvSpPr>
            <a:spLocks noGrp="1"/>
          </p:cNvSpPr>
          <p:nvPr>
            <p:ph type="sldNum" sz="quarter" idx="12"/>
          </p:nvPr>
        </p:nvSpPr>
        <p:spPr/>
        <p:txBody>
          <a:bodyPr/>
          <a:lstStyle/>
          <a:p>
            <a:fld id="{4D083C37-2F77-4599-8FB6-6E466D7AF0A8}" type="slidenum">
              <a:rPr lang="fr-BE" smtClean="0"/>
              <a:t>14</a:t>
            </a:fld>
            <a:endParaRPr lang="fr-BE"/>
          </a:p>
        </p:txBody>
      </p:sp>
    </p:spTree>
    <p:extLst>
      <p:ext uri="{BB962C8B-B14F-4D97-AF65-F5344CB8AC3E}">
        <p14:creationId xmlns:p14="http://schemas.microsoft.com/office/powerpoint/2010/main" val="64153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8D22EA-FD67-E07C-CA9B-211233F8360B}"/>
              </a:ext>
            </a:extLst>
          </p:cNvPr>
          <p:cNvSpPr>
            <a:spLocks noGrp="1"/>
          </p:cNvSpPr>
          <p:nvPr>
            <p:ph type="title"/>
          </p:nvPr>
        </p:nvSpPr>
        <p:spPr/>
        <p:txBody>
          <a:bodyPr/>
          <a:lstStyle/>
          <a:p>
            <a:r>
              <a:rPr lang="en-GB"/>
              <a:t>PV variability</a:t>
            </a:r>
            <a:endParaRPr lang="fr-BE"/>
          </a:p>
        </p:txBody>
      </p:sp>
      <p:pic>
        <p:nvPicPr>
          <p:cNvPr id="7" name="Espace réservé du contenu 6">
            <a:extLst>
              <a:ext uri="{FF2B5EF4-FFF2-40B4-BE49-F238E27FC236}">
                <a16:creationId xmlns:a16="http://schemas.microsoft.com/office/drawing/2014/main" id="{8214518D-2D34-72C2-D3FE-D77ECC5824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2185481"/>
            <a:ext cx="4936344" cy="2704290"/>
          </a:xfrm>
        </p:spPr>
      </p:pic>
      <p:sp>
        <p:nvSpPr>
          <p:cNvPr id="4" name="Espace réservé de la date 3">
            <a:extLst>
              <a:ext uri="{FF2B5EF4-FFF2-40B4-BE49-F238E27FC236}">
                <a16:creationId xmlns:a16="http://schemas.microsoft.com/office/drawing/2014/main" id="{3A54C701-C2A2-AA72-6137-3F5BDA50F794}"/>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4B259F26-5399-72F6-120F-3E26DB814366}"/>
              </a:ext>
            </a:extLst>
          </p:cNvPr>
          <p:cNvSpPr>
            <a:spLocks noGrp="1"/>
          </p:cNvSpPr>
          <p:nvPr>
            <p:ph type="sldNum" sz="quarter" idx="12"/>
          </p:nvPr>
        </p:nvSpPr>
        <p:spPr/>
        <p:txBody>
          <a:bodyPr/>
          <a:lstStyle/>
          <a:p>
            <a:fld id="{4D083C37-2F77-4599-8FB6-6E466D7AF0A8}" type="slidenum">
              <a:rPr lang="fr-BE" smtClean="0"/>
              <a:t>15</a:t>
            </a:fld>
            <a:endParaRPr lang="fr-BE"/>
          </a:p>
        </p:txBody>
      </p:sp>
      <p:pic>
        <p:nvPicPr>
          <p:cNvPr id="9" name="Image 8">
            <a:extLst>
              <a:ext uri="{FF2B5EF4-FFF2-40B4-BE49-F238E27FC236}">
                <a16:creationId xmlns:a16="http://schemas.microsoft.com/office/drawing/2014/main" id="{72B58AFA-8074-1A87-CF27-C76B11CAA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428" y="2209902"/>
            <a:ext cx="4936344" cy="2699969"/>
          </a:xfrm>
          <a:prstGeom prst="rect">
            <a:avLst/>
          </a:prstGeom>
        </p:spPr>
      </p:pic>
    </p:spTree>
    <p:extLst>
      <p:ext uri="{BB962C8B-B14F-4D97-AF65-F5344CB8AC3E}">
        <p14:creationId xmlns:p14="http://schemas.microsoft.com/office/powerpoint/2010/main" val="4250071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F502AE-130F-DFCB-122F-8D1F8CCF17F2}"/>
              </a:ext>
            </a:extLst>
          </p:cNvPr>
          <p:cNvSpPr>
            <a:spLocks noGrp="1"/>
          </p:cNvSpPr>
          <p:nvPr>
            <p:ph type="title"/>
          </p:nvPr>
        </p:nvSpPr>
        <p:spPr/>
        <p:txBody>
          <a:bodyPr/>
          <a:lstStyle/>
          <a:p>
            <a:r>
              <a:rPr lang="en-GB"/>
              <a:t>Wind energy</a:t>
            </a:r>
            <a:endParaRPr lang="fr-BE"/>
          </a:p>
        </p:txBody>
      </p:sp>
      <p:sp>
        <p:nvSpPr>
          <p:cNvPr id="3" name="Espace réservé du contenu 2">
            <a:extLst>
              <a:ext uri="{FF2B5EF4-FFF2-40B4-BE49-F238E27FC236}">
                <a16:creationId xmlns:a16="http://schemas.microsoft.com/office/drawing/2014/main" id="{281D3BB2-4FAC-D10A-04AD-FFEDB14FB2AE}"/>
              </a:ext>
            </a:extLst>
          </p:cNvPr>
          <p:cNvSpPr>
            <a:spLocks noGrp="1"/>
          </p:cNvSpPr>
          <p:nvPr>
            <p:ph idx="1"/>
          </p:nvPr>
        </p:nvSpPr>
        <p:spPr/>
        <p:txBody>
          <a:bodyPr>
            <a:normAutofit fontScale="92500" lnSpcReduction="10000"/>
          </a:bodyPr>
          <a:lstStyle/>
          <a:p>
            <a:r>
              <a:rPr lang="en-GB"/>
              <a:t>Wind energy harnesses the kinetic energy of moving air by using large wind turbines located on land (onshore) or in sea- or freshwater (offshore). Wind energy has been used for millennia, but onshore and offshore wind energy technologies have evolved over the last few years to maximize the electricity produced - with taller turbines and larger rotor diameters.</a:t>
            </a:r>
          </a:p>
          <a:p>
            <a:r>
              <a:rPr lang="en-GB"/>
              <a:t>Though average wind speeds vary considerably by location, the world’s </a:t>
            </a:r>
            <a:r>
              <a:rPr lang="en-GB">
                <a:hlinkClick r:id="rId2"/>
              </a:rPr>
              <a:t>technical potential for wind energy</a:t>
            </a:r>
            <a:r>
              <a:rPr lang="en-GB"/>
              <a:t> exceeds global electricity production, and ample potential exists in most regions of the world to enable significant wind energy deployment.</a:t>
            </a:r>
          </a:p>
          <a:p>
            <a:r>
              <a:rPr lang="en-GB"/>
              <a:t>Many parts of the world have strong wind speeds, but the best locations for generating wind power are sometimes remote ones. Offshore wind power offers t</a:t>
            </a:r>
            <a:r>
              <a:rPr lang="en-GB">
                <a:hlinkClick r:id="rId3"/>
              </a:rPr>
              <a:t>remendous potential</a:t>
            </a:r>
            <a:r>
              <a:rPr lang="en-GB"/>
              <a:t>.</a:t>
            </a:r>
          </a:p>
          <a:p>
            <a:endParaRPr lang="fr-BE"/>
          </a:p>
        </p:txBody>
      </p:sp>
      <p:sp>
        <p:nvSpPr>
          <p:cNvPr id="6" name="Espace réservé de la date 5">
            <a:extLst>
              <a:ext uri="{FF2B5EF4-FFF2-40B4-BE49-F238E27FC236}">
                <a16:creationId xmlns:a16="http://schemas.microsoft.com/office/drawing/2014/main" id="{4CB947EB-B880-05D3-543D-A4DE4D39CDC4}"/>
              </a:ext>
            </a:extLst>
          </p:cNvPr>
          <p:cNvSpPr>
            <a:spLocks noGrp="1"/>
          </p:cNvSpPr>
          <p:nvPr>
            <p:ph type="dt" sz="half" idx="10"/>
          </p:nvPr>
        </p:nvSpPr>
        <p:spPr/>
        <p:txBody>
          <a:bodyPr/>
          <a:lstStyle/>
          <a:p>
            <a:fld id="{8DD65383-5D2C-4198-A1F3-274B07E523D1}" type="datetime1">
              <a:rPr lang="fr-BE" smtClean="0"/>
              <a:t>04-11-22</a:t>
            </a:fld>
            <a:endParaRPr lang="fr-BE"/>
          </a:p>
        </p:txBody>
      </p:sp>
      <p:sp>
        <p:nvSpPr>
          <p:cNvPr id="7" name="Espace réservé du numéro de diapositive 6">
            <a:extLst>
              <a:ext uri="{FF2B5EF4-FFF2-40B4-BE49-F238E27FC236}">
                <a16:creationId xmlns:a16="http://schemas.microsoft.com/office/drawing/2014/main" id="{3B467849-106A-0E4A-DF5F-2F14D9CC22F2}"/>
              </a:ext>
            </a:extLst>
          </p:cNvPr>
          <p:cNvSpPr>
            <a:spLocks noGrp="1"/>
          </p:cNvSpPr>
          <p:nvPr>
            <p:ph type="sldNum" sz="quarter" idx="12"/>
          </p:nvPr>
        </p:nvSpPr>
        <p:spPr/>
        <p:txBody>
          <a:bodyPr/>
          <a:lstStyle/>
          <a:p>
            <a:fld id="{4D083C37-2F77-4599-8FB6-6E466D7AF0A8}" type="slidenum">
              <a:rPr lang="fr-BE" smtClean="0"/>
              <a:t>16</a:t>
            </a:fld>
            <a:endParaRPr lang="fr-BE"/>
          </a:p>
        </p:txBody>
      </p:sp>
    </p:spTree>
    <p:extLst>
      <p:ext uri="{BB962C8B-B14F-4D97-AF65-F5344CB8AC3E}">
        <p14:creationId xmlns:p14="http://schemas.microsoft.com/office/powerpoint/2010/main" val="1791193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C79228-C8F8-EF85-6562-98ECD632FB4E}"/>
              </a:ext>
            </a:extLst>
          </p:cNvPr>
          <p:cNvSpPr>
            <a:spLocks noGrp="1"/>
          </p:cNvSpPr>
          <p:nvPr>
            <p:ph type="title"/>
          </p:nvPr>
        </p:nvSpPr>
        <p:spPr/>
        <p:txBody>
          <a:bodyPr/>
          <a:lstStyle/>
          <a:p>
            <a:r>
              <a:rPr lang="en-GB"/>
              <a:t>Wind turbines</a:t>
            </a:r>
            <a:endParaRPr lang="fr-BE"/>
          </a:p>
        </p:txBody>
      </p:sp>
      <p:pic>
        <p:nvPicPr>
          <p:cNvPr id="9" name="Espace réservé du contenu 8" descr="Une image contenant texte&#10;&#10;Description générée automatiquement">
            <a:extLst>
              <a:ext uri="{FF2B5EF4-FFF2-40B4-BE49-F238E27FC236}">
                <a16:creationId xmlns:a16="http://schemas.microsoft.com/office/drawing/2014/main" id="{AC359D03-005E-39CD-8F2B-8E5CFC4DC4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664" y="1644042"/>
            <a:ext cx="7177701" cy="4351338"/>
          </a:xfrm>
        </p:spPr>
      </p:pic>
      <p:pic>
        <p:nvPicPr>
          <p:cNvPr id="2050" name="Picture 2">
            <a:extLst>
              <a:ext uri="{FF2B5EF4-FFF2-40B4-BE49-F238E27FC236}">
                <a16:creationId xmlns:a16="http://schemas.microsoft.com/office/drawing/2014/main" id="{A5970D2F-E924-52E2-8E32-125DE9F68A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34" r="26681"/>
          <a:stretch/>
        </p:blipFill>
        <p:spPr bwMode="auto">
          <a:xfrm>
            <a:off x="8299315" y="1117567"/>
            <a:ext cx="3054485" cy="5076825"/>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e la date 9">
            <a:extLst>
              <a:ext uri="{FF2B5EF4-FFF2-40B4-BE49-F238E27FC236}">
                <a16:creationId xmlns:a16="http://schemas.microsoft.com/office/drawing/2014/main" id="{490A2368-6BFC-13A8-3534-B6F3538723F7}"/>
              </a:ext>
            </a:extLst>
          </p:cNvPr>
          <p:cNvSpPr>
            <a:spLocks noGrp="1"/>
          </p:cNvSpPr>
          <p:nvPr>
            <p:ph type="dt" sz="half" idx="10"/>
          </p:nvPr>
        </p:nvSpPr>
        <p:spPr/>
        <p:txBody>
          <a:bodyPr/>
          <a:lstStyle/>
          <a:p>
            <a:fld id="{114E5B29-EDE0-4A76-919C-DA29BFCF90DA}" type="datetime1">
              <a:rPr lang="fr-BE" smtClean="0"/>
              <a:t>04-11-22</a:t>
            </a:fld>
            <a:endParaRPr lang="fr-BE"/>
          </a:p>
        </p:txBody>
      </p:sp>
      <p:sp>
        <p:nvSpPr>
          <p:cNvPr id="11" name="Espace réservé du numéro de diapositive 10">
            <a:extLst>
              <a:ext uri="{FF2B5EF4-FFF2-40B4-BE49-F238E27FC236}">
                <a16:creationId xmlns:a16="http://schemas.microsoft.com/office/drawing/2014/main" id="{2A53AE33-EFBB-17DC-A095-8BCF07F8C066}"/>
              </a:ext>
            </a:extLst>
          </p:cNvPr>
          <p:cNvSpPr>
            <a:spLocks noGrp="1"/>
          </p:cNvSpPr>
          <p:nvPr>
            <p:ph type="sldNum" sz="quarter" idx="12"/>
          </p:nvPr>
        </p:nvSpPr>
        <p:spPr/>
        <p:txBody>
          <a:bodyPr/>
          <a:lstStyle/>
          <a:p>
            <a:fld id="{4D083C37-2F77-4599-8FB6-6E466D7AF0A8}" type="slidenum">
              <a:rPr lang="fr-BE" smtClean="0"/>
              <a:t>17</a:t>
            </a:fld>
            <a:endParaRPr lang="fr-BE"/>
          </a:p>
        </p:txBody>
      </p:sp>
    </p:spTree>
    <p:extLst>
      <p:ext uri="{BB962C8B-B14F-4D97-AF65-F5344CB8AC3E}">
        <p14:creationId xmlns:p14="http://schemas.microsoft.com/office/powerpoint/2010/main" val="2790997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13D1AE-EB7F-509C-64B1-3CADB82A3501}"/>
              </a:ext>
            </a:extLst>
          </p:cNvPr>
          <p:cNvSpPr>
            <a:spLocks noGrp="1"/>
          </p:cNvSpPr>
          <p:nvPr>
            <p:ph type="title"/>
          </p:nvPr>
        </p:nvSpPr>
        <p:spPr/>
        <p:txBody>
          <a:bodyPr/>
          <a:lstStyle/>
          <a:p>
            <a:r>
              <a:rPr lang="en-GB"/>
              <a:t>Power conversion</a:t>
            </a:r>
            <a:endParaRPr lang="fr-BE"/>
          </a:p>
        </p:txBody>
      </p:sp>
      <p:pic>
        <p:nvPicPr>
          <p:cNvPr id="5" name="Espace réservé du contenu 4" descr="Une image contenant texte&#10;&#10;Description générée automatiquement">
            <a:extLst>
              <a:ext uri="{FF2B5EF4-FFF2-40B4-BE49-F238E27FC236}">
                <a16:creationId xmlns:a16="http://schemas.microsoft.com/office/drawing/2014/main" id="{10023979-EFBC-04B8-105B-EDA1082B996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356"/>
          <a:stretch/>
        </p:blipFill>
        <p:spPr>
          <a:xfrm>
            <a:off x="838199" y="1926075"/>
            <a:ext cx="7949119" cy="4511381"/>
          </a:xfrm>
        </p:spPr>
      </p:pic>
      <p:sp>
        <p:nvSpPr>
          <p:cNvPr id="6" name="Espace réservé de la date 5">
            <a:extLst>
              <a:ext uri="{FF2B5EF4-FFF2-40B4-BE49-F238E27FC236}">
                <a16:creationId xmlns:a16="http://schemas.microsoft.com/office/drawing/2014/main" id="{7BE7F4B9-EBCE-33CF-93A6-1C142FE65370}"/>
              </a:ext>
            </a:extLst>
          </p:cNvPr>
          <p:cNvSpPr>
            <a:spLocks noGrp="1"/>
          </p:cNvSpPr>
          <p:nvPr>
            <p:ph type="dt" sz="half" idx="10"/>
          </p:nvPr>
        </p:nvSpPr>
        <p:spPr/>
        <p:txBody>
          <a:bodyPr/>
          <a:lstStyle/>
          <a:p>
            <a:fld id="{62AA144D-B072-4EC7-A18F-19F33EDC6D0C}" type="datetime1">
              <a:rPr lang="fr-BE" smtClean="0"/>
              <a:t>04-11-22</a:t>
            </a:fld>
            <a:endParaRPr lang="fr-BE"/>
          </a:p>
        </p:txBody>
      </p:sp>
      <p:sp>
        <p:nvSpPr>
          <p:cNvPr id="7" name="Espace réservé du numéro de diapositive 6">
            <a:extLst>
              <a:ext uri="{FF2B5EF4-FFF2-40B4-BE49-F238E27FC236}">
                <a16:creationId xmlns:a16="http://schemas.microsoft.com/office/drawing/2014/main" id="{25436ADB-CC2F-962F-3888-8217ED57AD8F}"/>
              </a:ext>
            </a:extLst>
          </p:cNvPr>
          <p:cNvSpPr>
            <a:spLocks noGrp="1"/>
          </p:cNvSpPr>
          <p:nvPr>
            <p:ph type="sldNum" sz="quarter" idx="12"/>
          </p:nvPr>
        </p:nvSpPr>
        <p:spPr/>
        <p:txBody>
          <a:bodyPr/>
          <a:lstStyle/>
          <a:p>
            <a:fld id="{4D083C37-2F77-4599-8FB6-6E466D7AF0A8}" type="slidenum">
              <a:rPr lang="fr-BE" smtClean="0"/>
              <a:t>18</a:t>
            </a:fld>
            <a:endParaRPr lang="fr-BE"/>
          </a:p>
        </p:txBody>
      </p:sp>
    </p:spTree>
    <p:extLst>
      <p:ext uri="{BB962C8B-B14F-4D97-AF65-F5344CB8AC3E}">
        <p14:creationId xmlns:p14="http://schemas.microsoft.com/office/powerpoint/2010/main" val="2467941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1EB04-CE32-0952-ADE5-21BBF9E2D0F3}"/>
              </a:ext>
            </a:extLst>
          </p:cNvPr>
          <p:cNvSpPr>
            <a:spLocks noGrp="1"/>
          </p:cNvSpPr>
          <p:nvPr>
            <p:ph type="title"/>
          </p:nvPr>
        </p:nvSpPr>
        <p:spPr/>
        <p:txBody>
          <a:bodyPr/>
          <a:lstStyle/>
          <a:p>
            <a:r>
              <a:rPr lang="en-GB"/>
              <a:t>Turbine efficiency</a:t>
            </a:r>
            <a:endParaRPr lang="fr-BE"/>
          </a:p>
        </p:txBody>
      </p:sp>
      <p:pic>
        <p:nvPicPr>
          <p:cNvPr id="5" name="Espace réservé du contenu 4" descr="Une image contenant texte&#10;&#10;Description générée automatiquement">
            <a:extLst>
              <a:ext uri="{FF2B5EF4-FFF2-40B4-BE49-F238E27FC236}">
                <a16:creationId xmlns:a16="http://schemas.microsoft.com/office/drawing/2014/main" id="{C00E8A68-C262-E051-7E81-F5DA3D03D6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6529" y="1404092"/>
            <a:ext cx="6532671" cy="4588145"/>
          </a:xfrm>
        </p:spPr>
      </p:pic>
      <p:pic>
        <p:nvPicPr>
          <p:cNvPr id="7" name="Image 6">
            <a:extLst>
              <a:ext uri="{FF2B5EF4-FFF2-40B4-BE49-F238E27FC236}">
                <a16:creationId xmlns:a16="http://schemas.microsoft.com/office/drawing/2014/main" id="{15EBA133-3799-970B-09F6-C9CFF1BDD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4925" y="518807"/>
            <a:ext cx="5173151" cy="3599235"/>
          </a:xfrm>
          <a:prstGeom prst="rect">
            <a:avLst/>
          </a:prstGeom>
        </p:spPr>
      </p:pic>
      <p:sp>
        <p:nvSpPr>
          <p:cNvPr id="8" name="Espace réservé de la date 7">
            <a:extLst>
              <a:ext uri="{FF2B5EF4-FFF2-40B4-BE49-F238E27FC236}">
                <a16:creationId xmlns:a16="http://schemas.microsoft.com/office/drawing/2014/main" id="{C050C64E-42B0-4506-20D5-B8DB466ACAF0}"/>
              </a:ext>
            </a:extLst>
          </p:cNvPr>
          <p:cNvSpPr>
            <a:spLocks noGrp="1"/>
          </p:cNvSpPr>
          <p:nvPr>
            <p:ph type="dt" sz="half" idx="10"/>
          </p:nvPr>
        </p:nvSpPr>
        <p:spPr/>
        <p:txBody>
          <a:bodyPr/>
          <a:lstStyle/>
          <a:p>
            <a:fld id="{01688018-1585-4F22-95B5-8D8F587DA96B}" type="datetime1">
              <a:rPr lang="fr-BE" smtClean="0"/>
              <a:t>04-11-22</a:t>
            </a:fld>
            <a:endParaRPr lang="fr-BE"/>
          </a:p>
        </p:txBody>
      </p:sp>
      <p:sp>
        <p:nvSpPr>
          <p:cNvPr id="9" name="Espace réservé du numéro de diapositive 8">
            <a:extLst>
              <a:ext uri="{FF2B5EF4-FFF2-40B4-BE49-F238E27FC236}">
                <a16:creationId xmlns:a16="http://schemas.microsoft.com/office/drawing/2014/main" id="{9CE1C5D2-9218-A1D8-807D-8B79EBB6C292}"/>
              </a:ext>
            </a:extLst>
          </p:cNvPr>
          <p:cNvSpPr>
            <a:spLocks noGrp="1"/>
          </p:cNvSpPr>
          <p:nvPr>
            <p:ph type="sldNum" sz="quarter" idx="12"/>
          </p:nvPr>
        </p:nvSpPr>
        <p:spPr/>
        <p:txBody>
          <a:bodyPr/>
          <a:lstStyle/>
          <a:p>
            <a:fld id="{4D083C37-2F77-4599-8FB6-6E466D7AF0A8}" type="slidenum">
              <a:rPr lang="fr-BE" smtClean="0"/>
              <a:t>19</a:t>
            </a:fld>
            <a:endParaRPr lang="fr-BE"/>
          </a:p>
        </p:txBody>
      </p:sp>
    </p:spTree>
    <p:extLst>
      <p:ext uri="{BB962C8B-B14F-4D97-AF65-F5344CB8AC3E}">
        <p14:creationId xmlns:p14="http://schemas.microsoft.com/office/powerpoint/2010/main" val="2099874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3BB7CD-9497-572C-593D-309B63F735DE}"/>
              </a:ext>
            </a:extLst>
          </p:cNvPr>
          <p:cNvSpPr>
            <a:spLocks noGrp="1"/>
          </p:cNvSpPr>
          <p:nvPr>
            <p:ph type="title"/>
          </p:nvPr>
        </p:nvSpPr>
        <p:spPr/>
        <p:txBody>
          <a:bodyPr/>
          <a:lstStyle/>
          <a:p>
            <a:r>
              <a:rPr lang="fr-FR" dirty="0"/>
              <a:t>Plan</a:t>
            </a:r>
            <a:endParaRPr lang="fr-BE" dirty="0"/>
          </a:p>
        </p:txBody>
      </p:sp>
      <p:sp>
        <p:nvSpPr>
          <p:cNvPr id="3" name="Espace réservé du contenu 2">
            <a:extLst>
              <a:ext uri="{FF2B5EF4-FFF2-40B4-BE49-F238E27FC236}">
                <a16:creationId xmlns:a16="http://schemas.microsoft.com/office/drawing/2014/main" id="{AC862B04-34A5-A4F1-8F8B-707561D5E94B}"/>
              </a:ext>
            </a:extLst>
          </p:cNvPr>
          <p:cNvSpPr>
            <a:spLocks noGrp="1"/>
          </p:cNvSpPr>
          <p:nvPr>
            <p:ph idx="1"/>
          </p:nvPr>
        </p:nvSpPr>
        <p:spPr/>
        <p:txBody>
          <a:bodyPr/>
          <a:lstStyle/>
          <a:p>
            <a:r>
              <a:rPr lang="en-GB"/>
              <a:t>Introduction</a:t>
            </a:r>
          </a:p>
          <a:p>
            <a:r>
              <a:rPr lang="en-GB"/>
              <a:t>World energy outlook</a:t>
            </a:r>
          </a:p>
          <a:p>
            <a:r>
              <a:rPr lang="en-GB"/>
              <a:t>Energy planning</a:t>
            </a:r>
            <a:endParaRPr lang="fr-BE"/>
          </a:p>
          <a:p>
            <a:r>
              <a:rPr lang="fr-BE"/>
              <a:t>Planning to maximize « Energy return on energy invested », the case of Belgium</a:t>
            </a:r>
            <a:endParaRPr lang="en-GB"/>
          </a:p>
        </p:txBody>
      </p:sp>
      <p:sp>
        <p:nvSpPr>
          <p:cNvPr id="4" name="Espace réservé de la date 3">
            <a:extLst>
              <a:ext uri="{FF2B5EF4-FFF2-40B4-BE49-F238E27FC236}">
                <a16:creationId xmlns:a16="http://schemas.microsoft.com/office/drawing/2014/main" id="{822620F9-66A6-67A9-1610-B703505F7A98}"/>
              </a:ext>
            </a:extLst>
          </p:cNvPr>
          <p:cNvSpPr>
            <a:spLocks noGrp="1"/>
          </p:cNvSpPr>
          <p:nvPr>
            <p:ph type="dt" sz="half" idx="10"/>
          </p:nvPr>
        </p:nvSpPr>
        <p:spPr/>
        <p:txBody>
          <a:bodyPr/>
          <a:lstStyle/>
          <a:p>
            <a:fld id="{C497D803-6BFC-49A0-9C04-D1523FA92000}"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FB408AF3-3088-964E-4E87-C52FD2FE8CC2}"/>
              </a:ext>
            </a:extLst>
          </p:cNvPr>
          <p:cNvSpPr>
            <a:spLocks noGrp="1"/>
          </p:cNvSpPr>
          <p:nvPr>
            <p:ph type="sldNum" sz="quarter" idx="12"/>
          </p:nvPr>
        </p:nvSpPr>
        <p:spPr/>
        <p:txBody>
          <a:bodyPr/>
          <a:lstStyle/>
          <a:p>
            <a:fld id="{4D083C37-2F77-4599-8FB6-6E466D7AF0A8}" type="slidenum">
              <a:rPr lang="fr-BE" smtClean="0"/>
              <a:t>2</a:t>
            </a:fld>
            <a:endParaRPr lang="fr-BE"/>
          </a:p>
        </p:txBody>
      </p:sp>
    </p:spTree>
    <p:extLst>
      <p:ext uri="{BB962C8B-B14F-4D97-AF65-F5344CB8AC3E}">
        <p14:creationId xmlns:p14="http://schemas.microsoft.com/office/powerpoint/2010/main" val="3628459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A8AACE-2383-7BE8-B01C-3C08002D2549}"/>
              </a:ext>
            </a:extLst>
          </p:cNvPr>
          <p:cNvSpPr>
            <a:spLocks noGrp="1"/>
          </p:cNvSpPr>
          <p:nvPr>
            <p:ph type="title"/>
          </p:nvPr>
        </p:nvSpPr>
        <p:spPr/>
        <p:txBody>
          <a:bodyPr/>
          <a:lstStyle/>
          <a:p>
            <a:r>
              <a:rPr lang="fr-BE"/>
              <a:t>Wind generator operating characteristic</a:t>
            </a:r>
            <a:br>
              <a:rPr lang="fr-BE"/>
            </a:br>
            <a:endParaRPr lang="fr-BE"/>
          </a:p>
        </p:txBody>
      </p:sp>
      <p:pic>
        <p:nvPicPr>
          <p:cNvPr id="7" name="Espace réservé du contenu 6">
            <a:extLst>
              <a:ext uri="{FF2B5EF4-FFF2-40B4-BE49-F238E27FC236}">
                <a16:creationId xmlns:a16="http://schemas.microsoft.com/office/drawing/2014/main" id="{CB242239-81E2-E09F-06BD-AF658278D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917"/>
          <a:stretch/>
        </p:blipFill>
        <p:spPr>
          <a:xfrm>
            <a:off x="3387248" y="1825625"/>
            <a:ext cx="5417504" cy="4351338"/>
          </a:xfrm>
        </p:spPr>
      </p:pic>
      <p:sp>
        <p:nvSpPr>
          <p:cNvPr id="4" name="Espace réservé de la date 3">
            <a:extLst>
              <a:ext uri="{FF2B5EF4-FFF2-40B4-BE49-F238E27FC236}">
                <a16:creationId xmlns:a16="http://schemas.microsoft.com/office/drawing/2014/main" id="{718DD314-BA7E-64C5-D3E7-F77B32EA39E9}"/>
              </a:ext>
            </a:extLst>
          </p:cNvPr>
          <p:cNvSpPr>
            <a:spLocks noGrp="1"/>
          </p:cNvSpPr>
          <p:nvPr>
            <p:ph type="dt" sz="half" idx="10"/>
          </p:nvPr>
        </p:nvSpPr>
        <p:spPr/>
        <p:txBody>
          <a:bodyPr/>
          <a:lstStyle/>
          <a:p>
            <a:fld id="{B63A0847-A764-4FF7-9608-39DAC3F03847}" type="datetime1">
              <a:rPr lang="fr-BE" smtClean="0"/>
              <a:pPr/>
              <a:t>04-11-22</a:t>
            </a:fld>
            <a:endParaRPr lang="fr-BE"/>
          </a:p>
        </p:txBody>
      </p:sp>
      <p:sp>
        <p:nvSpPr>
          <p:cNvPr id="5" name="Espace réservé du numéro de diapositive 4">
            <a:extLst>
              <a:ext uri="{FF2B5EF4-FFF2-40B4-BE49-F238E27FC236}">
                <a16:creationId xmlns:a16="http://schemas.microsoft.com/office/drawing/2014/main" id="{7B8B3068-2037-CC77-349C-C3251BF1857E}"/>
              </a:ext>
            </a:extLst>
          </p:cNvPr>
          <p:cNvSpPr>
            <a:spLocks noGrp="1"/>
          </p:cNvSpPr>
          <p:nvPr>
            <p:ph type="sldNum" sz="quarter" idx="12"/>
          </p:nvPr>
        </p:nvSpPr>
        <p:spPr/>
        <p:txBody>
          <a:bodyPr/>
          <a:lstStyle/>
          <a:p>
            <a:fld id="{4D083C37-2F77-4599-8FB6-6E466D7AF0A8}" type="slidenum">
              <a:rPr lang="fr-BE" smtClean="0"/>
              <a:pPr/>
              <a:t>20</a:t>
            </a:fld>
            <a:endParaRPr lang="fr-BE"/>
          </a:p>
        </p:txBody>
      </p:sp>
    </p:spTree>
    <p:extLst>
      <p:ext uri="{BB962C8B-B14F-4D97-AF65-F5344CB8AC3E}">
        <p14:creationId xmlns:p14="http://schemas.microsoft.com/office/powerpoint/2010/main" val="2965740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2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Image 5" descr="Une image contenant carte&#10;&#10;Description générée automatiquement">
            <a:extLst>
              <a:ext uri="{FF2B5EF4-FFF2-40B4-BE49-F238E27FC236}">
                <a16:creationId xmlns:a16="http://schemas.microsoft.com/office/drawing/2014/main" id="{6B470F08-11E6-0BCE-AC9D-1D5C92240A07}"/>
              </a:ext>
            </a:extLst>
          </p:cNvPr>
          <p:cNvPicPr>
            <a:picLocks noChangeAspect="1"/>
          </p:cNvPicPr>
          <p:nvPr/>
        </p:nvPicPr>
        <p:blipFill rotWithShape="1">
          <a:blip r:embed="rId2">
            <a:extLst>
              <a:ext uri="{28A0092B-C50C-407E-A947-70E740481C1C}">
                <a14:useLocalDpi xmlns:a14="http://schemas.microsoft.com/office/drawing/2010/main" val="0"/>
              </a:ext>
            </a:extLst>
          </a:blip>
          <a:srcRect l="10750" r="13102"/>
          <a:stretch/>
        </p:blipFill>
        <p:spPr>
          <a:xfrm>
            <a:off x="20" y="10"/>
            <a:ext cx="9947062" cy="6857990"/>
          </a:xfrm>
          <a:prstGeom prst="rect">
            <a:avLst/>
          </a:prstGeom>
        </p:spPr>
      </p:pic>
      <p:sp>
        <p:nvSpPr>
          <p:cNvPr id="44" name="Freeform: Shape 2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45" name="Freeform: Shape 29">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46" name="Freeform: Shape 31">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Titre 6">
            <a:extLst>
              <a:ext uri="{FF2B5EF4-FFF2-40B4-BE49-F238E27FC236}">
                <a16:creationId xmlns:a16="http://schemas.microsoft.com/office/drawing/2014/main" id="{E62BE459-DEB7-F102-4994-1F39E91C1526}"/>
              </a:ext>
            </a:extLst>
          </p:cNvPr>
          <p:cNvSpPr>
            <a:spLocks noGrp="1"/>
          </p:cNvSpPr>
          <p:nvPr>
            <p:ph type="title"/>
          </p:nvPr>
        </p:nvSpPr>
        <p:spPr>
          <a:xfrm>
            <a:off x="8046720" y="1045597"/>
            <a:ext cx="3633746" cy="1588422"/>
          </a:xfrm>
        </p:spPr>
        <p:txBody>
          <a:bodyPr anchor="b">
            <a:normAutofit/>
          </a:bodyPr>
          <a:lstStyle/>
          <a:p>
            <a:r>
              <a:rPr lang="en-GB" sz="3600"/>
              <a:t>Wind atlas</a:t>
            </a:r>
            <a:endParaRPr lang="fr-BE" sz="3600"/>
          </a:p>
        </p:txBody>
      </p:sp>
      <p:sp>
        <p:nvSpPr>
          <p:cNvPr id="17" name="Content Placeholder 10">
            <a:extLst>
              <a:ext uri="{FF2B5EF4-FFF2-40B4-BE49-F238E27FC236}">
                <a16:creationId xmlns:a16="http://schemas.microsoft.com/office/drawing/2014/main" id="{735BEA78-6FBF-CE46-ACBB-E0DCC4C90A38}"/>
              </a:ext>
            </a:extLst>
          </p:cNvPr>
          <p:cNvSpPr>
            <a:spLocks noGrp="1"/>
          </p:cNvSpPr>
          <p:nvPr>
            <p:ph idx="1"/>
          </p:nvPr>
        </p:nvSpPr>
        <p:spPr>
          <a:xfrm>
            <a:off x="7769157" y="2722729"/>
            <a:ext cx="3911309" cy="2700062"/>
          </a:xfrm>
        </p:spPr>
        <p:txBody>
          <a:bodyPr>
            <a:normAutofit/>
          </a:bodyPr>
          <a:lstStyle/>
          <a:p>
            <a:r>
              <a:rPr lang="en-US" sz="2000"/>
              <a:t>Source: </a:t>
            </a:r>
            <a:r>
              <a:rPr lang="en-US" sz="2000">
                <a:hlinkClick r:id="rId3"/>
              </a:rPr>
              <a:t>https://globalwindatlas.info/en</a:t>
            </a:r>
            <a:r>
              <a:rPr lang="en-US" sz="2000"/>
              <a:t> </a:t>
            </a:r>
          </a:p>
          <a:p>
            <a:r>
              <a:rPr lang="en-US" sz="2000"/>
              <a:t>How many MWh per MWP in Belgium?</a:t>
            </a:r>
          </a:p>
          <a:p>
            <a:r>
              <a:rPr lang="en-US" sz="2000"/>
              <a:t>Offshore vs. onshore?</a:t>
            </a:r>
          </a:p>
        </p:txBody>
      </p:sp>
      <p:sp>
        <p:nvSpPr>
          <p:cNvPr id="8" name="Espace réservé de la date 7">
            <a:extLst>
              <a:ext uri="{FF2B5EF4-FFF2-40B4-BE49-F238E27FC236}">
                <a16:creationId xmlns:a16="http://schemas.microsoft.com/office/drawing/2014/main" id="{9B086B92-CCC8-721D-CF8F-5EE8EA05339C}"/>
              </a:ext>
            </a:extLst>
          </p:cNvPr>
          <p:cNvSpPr>
            <a:spLocks noGrp="1"/>
          </p:cNvSpPr>
          <p:nvPr>
            <p:ph type="dt" sz="half" idx="10"/>
          </p:nvPr>
        </p:nvSpPr>
        <p:spPr/>
        <p:txBody>
          <a:bodyPr/>
          <a:lstStyle/>
          <a:p>
            <a:fld id="{D79533EE-DBE7-44E8-8E34-CC98E04FEBAE}" type="datetime1">
              <a:rPr lang="fr-BE" smtClean="0"/>
              <a:t>04-11-22</a:t>
            </a:fld>
            <a:endParaRPr lang="fr-BE"/>
          </a:p>
        </p:txBody>
      </p:sp>
      <p:sp>
        <p:nvSpPr>
          <p:cNvPr id="9" name="Espace réservé du numéro de diapositive 8">
            <a:extLst>
              <a:ext uri="{FF2B5EF4-FFF2-40B4-BE49-F238E27FC236}">
                <a16:creationId xmlns:a16="http://schemas.microsoft.com/office/drawing/2014/main" id="{54A2B1B3-24E2-15F6-F8D2-A4AECA5A842E}"/>
              </a:ext>
            </a:extLst>
          </p:cNvPr>
          <p:cNvSpPr>
            <a:spLocks noGrp="1"/>
          </p:cNvSpPr>
          <p:nvPr>
            <p:ph type="sldNum" sz="quarter" idx="12"/>
          </p:nvPr>
        </p:nvSpPr>
        <p:spPr/>
        <p:txBody>
          <a:bodyPr/>
          <a:lstStyle/>
          <a:p>
            <a:fld id="{4D083C37-2F77-4599-8FB6-6E466D7AF0A8}" type="slidenum">
              <a:rPr lang="fr-BE" smtClean="0"/>
              <a:t>21</a:t>
            </a:fld>
            <a:endParaRPr lang="fr-BE"/>
          </a:p>
        </p:txBody>
      </p:sp>
    </p:spTree>
    <p:extLst>
      <p:ext uri="{BB962C8B-B14F-4D97-AF65-F5344CB8AC3E}">
        <p14:creationId xmlns:p14="http://schemas.microsoft.com/office/powerpoint/2010/main" val="3727845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54C0A9-3C20-DC59-B8E5-FD5589798338}"/>
              </a:ext>
            </a:extLst>
          </p:cNvPr>
          <p:cNvSpPr>
            <a:spLocks noGrp="1"/>
          </p:cNvSpPr>
          <p:nvPr>
            <p:ph type="title"/>
          </p:nvPr>
        </p:nvSpPr>
        <p:spPr/>
        <p:txBody>
          <a:bodyPr/>
          <a:lstStyle/>
          <a:p>
            <a:r>
              <a:rPr lang="en-GB"/>
              <a:t>Other sources</a:t>
            </a:r>
            <a:endParaRPr lang="fr-BE"/>
          </a:p>
        </p:txBody>
      </p:sp>
      <p:sp>
        <p:nvSpPr>
          <p:cNvPr id="3" name="Espace réservé du contenu 2">
            <a:extLst>
              <a:ext uri="{FF2B5EF4-FFF2-40B4-BE49-F238E27FC236}">
                <a16:creationId xmlns:a16="http://schemas.microsoft.com/office/drawing/2014/main" id="{51EF1D02-9A3E-C311-79CF-567CBCCD445D}"/>
              </a:ext>
            </a:extLst>
          </p:cNvPr>
          <p:cNvSpPr>
            <a:spLocks noGrp="1"/>
          </p:cNvSpPr>
          <p:nvPr>
            <p:ph idx="1"/>
          </p:nvPr>
        </p:nvSpPr>
        <p:spPr/>
        <p:txBody>
          <a:bodyPr/>
          <a:lstStyle/>
          <a:p>
            <a:r>
              <a:rPr lang="en-GB"/>
              <a:t>Geothermal energy</a:t>
            </a:r>
          </a:p>
          <a:p>
            <a:r>
              <a:rPr lang="en-GB"/>
              <a:t>Hydropower</a:t>
            </a:r>
          </a:p>
          <a:p>
            <a:r>
              <a:rPr lang="en-GB"/>
              <a:t>Bioenergy</a:t>
            </a:r>
            <a:endParaRPr lang="fr-BE"/>
          </a:p>
        </p:txBody>
      </p:sp>
      <p:sp>
        <p:nvSpPr>
          <p:cNvPr id="4" name="Espace réservé de la date 3">
            <a:extLst>
              <a:ext uri="{FF2B5EF4-FFF2-40B4-BE49-F238E27FC236}">
                <a16:creationId xmlns:a16="http://schemas.microsoft.com/office/drawing/2014/main" id="{7582B3B1-70D2-0876-F8A4-7BF070332EDB}"/>
              </a:ext>
            </a:extLst>
          </p:cNvPr>
          <p:cNvSpPr>
            <a:spLocks noGrp="1"/>
          </p:cNvSpPr>
          <p:nvPr>
            <p:ph type="dt" sz="half" idx="10"/>
          </p:nvPr>
        </p:nvSpPr>
        <p:spPr/>
        <p:txBody>
          <a:bodyPr/>
          <a:lstStyle/>
          <a:p>
            <a:fld id="{38793D11-6367-41EC-B96F-017A745374CA}"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F50AB5FA-4A44-E9F0-05B1-43FB762CE70C}"/>
              </a:ext>
            </a:extLst>
          </p:cNvPr>
          <p:cNvSpPr>
            <a:spLocks noGrp="1"/>
          </p:cNvSpPr>
          <p:nvPr>
            <p:ph type="sldNum" sz="quarter" idx="12"/>
          </p:nvPr>
        </p:nvSpPr>
        <p:spPr/>
        <p:txBody>
          <a:bodyPr/>
          <a:lstStyle/>
          <a:p>
            <a:fld id="{4D083C37-2F77-4599-8FB6-6E466D7AF0A8}" type="slidenum">
              <a:rPr lang="fr-BE" smtClean="0"/>
              <a:t>22</a:t>
            </a:fld>
            <a:endParaRPr lang="fr-BE"/>
          </a:p>
        </p:txBody>
      </p:sp>
    </p:spTree>
    <p:extLst>
      <p:ext uri="{BB962C8B-B14F-4D97-AF65-F5344CB8AC3E}">
        <p14:creationId xmlns:p14="http://schemas.microsoft.com/office/powerpoint/2010/main" val="3215185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4" descr="Une image contenant carte&#10;&#10;Description générée automatiquement">
            <a:extLst>
              <a:ext uri="{FF2B5EF4-FFF2-40B4-BE49-F238E27FC236}">
                <a16:creationId xmlns:a16="http://schemas.microsoft.com/office/drawing/2014/main" id="{F210AC8D-1948-7880-C206-9A7F4870CD44}"/>
              </a:ext>
            </a:extLst>
          </p:cNvPr>
          <p:cNvPicPr>
            <a:picLocks noChangeAspect="1"/>
          </p:cNvPicPr>
          <p:nvPr/>
        </p:nvPicPr>
        <p:blipFill rotWithShape="1">
          <a:blip r:embed="rId2">
            <a:extLst>
              <a:ext uri="{28A0092B-C50C-407E-A947-70E740481C1C}">
                <a14:useLocalDpi xmlns:a14="http://schemas.microsoft.com/office/drawing/2010/main" val="0"/>
              </a:ext>
            </a:extLst>
          </a:blip>
          <a:srcRect l="2457" r="1100" b="1"/>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re 1">
            <a:extLst>
              <a:ext uri="{FF2B5EF4-FFF2-40B4-BE49-F238E27FC236}">
                <a16:creationId xmlns:a16="http://schemas.microsoft.com/office/drawing/2014/main" id="{FEC8FBDA-B4F2-5822-E719-B02A5B21C06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400"/>
              <a:t>CHG emissions related to electricity consumption</a:t>
            </a:r>
          </a:p>
        </p:txBody>
      </p:sp>
      <p:sp>
        <p:nvSpPr>
          <p:cNvPr id="3" name="Espace réservé du contenu 2">
            <a:extLst>
              <a:ext uri="{FF2B5EF4-FFF2-40B4-BE49-F238E27FC236}">
                <a16:creationId xmlns:a16="http://schemas.microsoft.com/office/drawing/2014/main" id="{7EB25D07-5514-8510-51B0-BF59228E4FFB}"/>
              </a:ext>
            </a:extLst>
          </p:cNvPr>
          <p:cNvSpPr>
            <a:spLocks noGrp="1"/>
          </p:cNvSpPr>
          <p:nvPr>
            <p:ph idx="1"/>
          </p:nvPr>
        </p:nvSpPr>
        <p:spPr>
          <a:xfrm>
            <a:off x="7782910" y="5242675"/>
            <a:ext cx="4330262" cy="683284"/>
          </a:xfrm>
        </p:spPr>
        <p:txBody>
          <a:bodyPr vert="horz" lIns="91440" tIns="45720" rIns="91440" bIns="45720" rtlCol="0">
            <a:normAutofit/>
          </a:bodyPr>
          <a:lstStyle/>
          <a:p>
            <a:pPr marL="0" indent="0" algn="ctr">
              <a:buNone/>
            </a:pPr>
            <a:r>
              <a:rPr lang="en-US" sz="2000">
                <a:hlinkClick r:id="rId3"/>
              </a:rPr>
              <a:t>https://app.electricitymaps.com/map</a:t>
            </a:r>
            <a:r>
              <a:rPr lang="en-US" sz="2000"/>
              <a:t> </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Espace réservé de la date 5">
            <a:extLst>
              <a:ext uri="{FF2B5EF4-FFF2-40B4-BE49-F238E27FC236}">
                <a16:creationId xmlns:a16="http://schemas.microsoft.com/office/drawing/2014/main" id="{CA0E37CC-9C48-DCF0-7D32-1B5688E10580}"/>
              </a:ext>
            </a:extLst>
          </p:cNvPr>
          <p:cNvSpPr>
            <a:spLocks noGrp="1"/>
          </p:cNvSpPr>
          <p:nvPr>
            <p:ph type="dt" sz="half" idx="10"/>
          </p:nvPr>
        </p:nvSpPr>
        <p:spPr/>
        <p:txBody>
          <a:bodyPr/>
          <a:lstStyle/>
          <a:p>
            <a:fld id="{05E1B0D4-606D-4196-8BAF-B567D9851638}" type="datetime1">
              <a:rPr lang="fr-BE" smtClean="0"/>
              <a:t>04-11-22</a:t>
            </a:fld>
            <a:endParaRPr lang="fr-BE"/>
          </a:p>
        </p:txBody>
      </p:sp>
      <p:sp>
        <p:nvSpPr>
          <p:cNvPr id="7" name="Espace réservé du numéro de diapositive 6">
            <a:extLst>
              <a:ext uri="{FF2B5EF4-FFF2-40B4-BE49-F238E27FC236}">
                <a16:creationId xmlns:a16="http://schemas.microsoft.com/office/drawing/2014/main" id="{D21846FE-E8BF-5855-F2E0-5DBAD5B97F01}"/>
              </a:ext>
            </a:extLst>
          </p:cNvPr>
          <p:cNvSpPr>
            <a:spLocks noGrp="1"/>
          </p:cNvSpPr>
          <p:nvPr>
            <p:ph type="sldNum" sz="quarter" idx="12"/>
          </p:nvPr>
        </p:nvSpPr>
        <p:spPr/>
        <p:txBody>
          <a:bodyPr/>
          <a:lstStyle/>
          <a:p>
            <a:fld id="{4D083C37-2F77-4599-8FB6-6E466D7AF0A8}" type="slidenum">
              <a:rPr lang="fr-BE" smtClean="0"/>
              <a:t>23</a:t>
            </a:fld>
            <a:endParaRPr lang="fr-BE"/>
          </a:p>
        </p:txBody>
      </p:sp>
    </p:spTree>
    <p:extLst>
      <p:ext uri="{BB962C8B-B14F-4D97-AF65-F5344CB8AC3E}">
        <p14:creationId xmlns:p14="http://schemas.microsoft.com/office/powerpoint/2010/main" val="3584461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C90B8E4-0751-61F0-2FDA-ABC3FC8784B4}"/>
              </a:ext>
            </a:extLst>
          </p:cNvPr>
          <p:cNvSpPr>
            <a:spLocks noGrp="1"/>
          </p:cNvSpPr>
          <p:nvPr>
            <p:ph type="title"/>
          </p:nvPr>
        </p:nvSpPr>
        <p:spPr/>
        <p:txBody>
          <a:bodyPr/>
          <a:lstStyle/>
          <a:p>
            <a:r>
              <a:rPr lang="en-GB"/>
              <a:t>World energy outlook</a:t>
            </a:r>
            <a:endParaRPr lang="fr-BE"/>
          </a:p>
        </p:txBody>
      </p:sp>
      <p:sp>
        <p:nvSpPr>
          <p:cNvPr id="5" name="Espace réservé du texte 4">
            <a:extLst>
              <a:ext uri="{FF2B5EF4-FFF2-40B4-BE49-F238E27FC236}">
                <a16:creationId xmlns:a16="http://schemas.microsoft.com/office/drawing/2014/main" id="{E3501B02-B2AE-B759-5A76-15C32E99A327}"/>
              </a:ext>
            </a:extLst>
          </p:cNvPr>
          <p:cNvSpPr>
            <a:spLocks noGrp="1"/>
          </p:cNvSpPr>
          <p:nvPr>
            <p:ph type="body" idx="1"/>
          </p:nvPr>
        </p:nvSpPr>
        <p:spPr/>
        <p:txBody>
          <a:bodyPr/>
          <a:lstStyle/>
          <a:p>
            <a:endParaRPr lang="fr-BE"/>
          </a:p>
        </p:txBody>
      </p:sp>
      <p:sp>
        <p:nvSpPr>
          <p:cNvPr id="2" name="Espace réservé de la date 1">
            <a:extLst>
              <a:ext uri="{FF2B5EF4-FFF2-40B4-BE49-F238E27FC236}">
                <a16:creationId xmlns:a16="http://schemas.microsoft.com/office/drawing/2014/main" id="{1C9511A5-6AA8-8216-AF61-F05CAA73CD40}"/>
              </a:ext>
            </a:extLst>
          </p:cNvPr>
          <p:cNvSpPr>
            <a:spLocks noGrp="1"/>
          </p:cNvSpPr>
          <p:nvPr>
            <p:ph type="dt" sz="half" idx="10"/>
          </p:nvPr>
        </p:nvSpPr>
        <p:spPr/>
        <p:txBody>
          <a:bodyPr/>
          <a:lstStyle/>
          <a:p>
            <a:fld id="{4DFDA3C8-8DE9-4060-AD8D-8C56357AB5BD}" type="datetime1">
              <a:rPr lang="fr-BE" smtClean="0"/>
              <a:t>04-11-22</a:t>
            </a:fld>
            <a:endParaRPr lang="fr-BE"/>
          </a:p>
        </p:txBody>
      </p:sp>
      <p:sp>
        <p:nvSpPr>
          <p:cNvPr id="3" name="Espace réservé du numéro de diapositive 2">
            <a:extLst>
              <a:ext uri="{FF2B5EF4-FFF2-40B4-BE49-F238E27FC236}">
                <a16:creationId xmlns:a16="http://schemas.microsoft.com/office/drawing/2014/main" id="{BEB39402-EE2C-5039-72F0-1184B19E0C62}"/>
              </a:ext>
            </a:extLst>
          </p:cNvPr>
          <p:cNvSpPr>
            <a:spLocks noGrp="1"/>
          </p:cNvSpPr>
          <p:nvPr>
            <p:ph type="sldNum" sz="quarter" idx="12"/>
          </p:nvPr>
        </p:nvSpPr>
        <p:spPr/>
        <p:txBody>
          <a:bodyPr/>
          <a:lstStyle/>
          <a:p>
            <a:fld id="{4D083C37-2F77-4599-8FB6-6E466D7AF0A8}" type="slidenum">
              <a:rPr lang="fr-BE" smtClean="0"/>
              <a:t>24</a:t>
            </a:fld>
            <a:endParaRPr lang="fr-BE"/>
          </a:p>
        </p:txBody>
      </p:sp>
    </p:spTree>
    <p:extLst>
      <p:ext uri="{BB962C8B-B14F-4D97-AF65-F5344CB8AC3E}">
        <p14:creationId xmlns:p14="http://schemas.microsoft.com/office/powerpoint/2010/main" val="4206406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2BEC4F-34CC-A5FF-9002-02EE6946CD60}"/>
              </a:ext>
            </a:extLst>
          </p:cNvPr>
          <p:cNvSpPr>
            <a:spLocks noGrp="1"/>
          </p:cNvSpPr>
          <p:nvPr>
            <p:ph type="title"/>
          </p:nvPr>
        </p:nvSpPr>
        <p:spPr/>
        <p:txBody>
          <a:bodyPr/>
          <a:lstStyle/>
          <a:p>
            <a:r>
              <a:rPr lang="en-GB"/>
              <a:t>World energy consumption</a:t>
            </a:r>
            <a:endParaRPr lang="fr-BE"/>
          </a:p>
        </p:txBody>
      </p:sp>
      <p:pic>
        <p:nvPicPr>
          <p:cNvPr id="7" name="Espace réservé du contenu 6">
            <a:extLst>
              <a:ext uri="{FF2B5EF4-FFF2-40B4-BE49-F238E27FC236}">
                <a16:creationId xmlns:a16="http://schemas.microsoft.com/office/drawing/2014/main" id="{3E595B8F-C221-6915-9F71-10C444ED8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3802" y="1825625"/>
            <a:ext cx="6164395" cy="4351338"/>
          </a:xfrm>
        </p:spPr>
      </p:pic>
      <p:sp>
        <p:nvSpPr>
          <p:cNvPr id="4" name="Espace réservé de la date 3">
            <a:extLst>
              <a:ext uri="{FF2B5EF4-FFF2-40B4-BE49-F238E27FC236}">
                <a16:creationId xmlns:a16="http://schemas.microsoft.com/office/drawing/2014/main" id="{60048C05-8226-1432-44BC-8AD097D4B660}"/>
              </a:ext>
            </a:extLst>
          </p:cNvPr>
          <p:cNvSpPr>
            <a:spLocks noGrp="1"/>
          </p:cNvSpPr>
          <p:nvPr>
            <p:ph type="dt" sz="half" idx="10"/>
          </p:nvPr>
        </p:nvSpPr>
        <p:spPr/>
        <p:txBody>
          <a:bodyPr/>
          <a:lstStyle/>
          <a:p>
            <a:fld id="{DD44E255-8673-4DAF-80E1-2DB7568223CF}"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0045010D-BE63-1D55-6ED6-A46B34E33C2F}"/>
              </a:ext>
            </a:extLst>
          </p:cNvPr>
          <p:cNvSpPr>
            <a:spLocks noGrp="1"/>
          </p:cNvSpPr>
          <p:nvPr>
            <p:ph type="sldNum" sz="quarter" idx="12"/>
          </p:nvPr>
        </p:nvSpPr>
        <p:spPr/>
        <p:txBody>
          <a:bodyPr/>
          <a:lstStyle/>
          <a:p>
            <a:fld id="{4D083C37-2F77-4599-8FB6-6E466D7AF0A8}" type="slidenum">
              <a:rPr lang="fr-BE" smtClean="0"/>
              <a:t>25</a:t>
            </a:fld>
            <a:endParaRPr lang="fr-BE"/>
          </a:p>
        </p:txBody>
      </p:sp>
    </p:spTree>
    <p:extLst>
      <p:ext uri="{BB962C8B-B14F-4D97-AF65-F5344CB8AC3E}">
        <p14:creationId xmlns:p14="http://schemas.microsoft.com/office/powerpoint/2010/main" val="610480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AE3EE5-A190-07AB-E247-6E88DB9482A8}"/>
              </a:ext>
            </a:extLst>
          </p:cNvPr>
          <p:cNvSpPr>
            <a:spLocks noGrp="1"/>
          </p:cNvSpPr>
          <p:nvPr>
            <p:ph type="title"/>
          </p:nvPr>
        </p:nvSpPr>
        <p:spPr/>
        <p:txBody>
          <a:bodyPr>
            <a:normAutofit/>
          </a:bodyPr>
          <a:lstStyle/>
          <a:p>
            <a:r>
              <a:rPr lang="fr-BE">
                <a:hlinkClick r:id="rId2"/>
              </a:rPr>
              <a:t>Consumption-based CO₂ emissions per capita vs GDP per capita, 2019</a:t>
            </a:r>
            <a:endParaRPr lang="fr-BE"/>
          </a:p>
        </p:txBody>
      </p:sp>
      <p:pic>
        <p:nvPicPr>
          <p:cNvPr id="9" name="Espace réservé du contenu 8">
            <a:extLst>
              <a:ext uri="{FF2B5EF4-FFF2-40B4-BE49-F238E27FC236}">
                <a16:creationId xmlns:a16="http://schemas.microsoft.com/office/drawing/2014/main" id="{267F5C7A-C7F6-9611-E472-7F0CA91873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33104" y="1785509"/>
            <a:ext cx="6464581" cy="4351338"/>
          </a:xfrm>
        </p:spPr>
      </p:pic>
      <p:sp>
        <p:nvSpPr>
          <p:cNvPr id="4" name="Espace réservé de la date 3">
            <a:extLst>
              <a:ext uri="{FF2B5EF4-FFF2-40B4-BE49-F238E27FC236}">
                <a16:creationId xmlns:a16="http://schemas.microsoft.com/office/drawing/2014/main" id="{6113498D-21F7-E0BE-B0F6-B5CD46B9D59E}"/>
              </a:ext>
            </a:extLst>
          </p:cNvPr>
          <p:cNvSpPr>
            <a:spLocks noGrp="1"/>
          </p:cNvSpPr>
          <p:nvPr>
            <p:ph type="dt" sz="half" idx="10"/>
          </p:nvPr>
        </p:nvSpPr>
        <p:spPr/>
        <p:txBody>
          <a:bodyPr/>
          <a:lstStyle/>
          <a:p>
            <a:fld id="{B63A0847-A764-4FF7-9608-39DAC3F03847}" type="datetime1">
              <a:rPr lang="fr-BE" smtClean="0"/>
              <a:pPr/>
              <a:t>04-11-22</a:t>
            </a:fld>
            <a:endParaRPr lang="fr-BE"/>
          </a:p>
        </p:txBody>
      </p:sp>
      <p:sp>
        <p:nvSpPr>
          <p:cNvPr id="5" name="Espace réservé du numéro de diapositive 4">
            <a:extLst>
              <a:ext uri="{FF2B5EF4-FFF2-40B4-BE49-F238E27FC236}">
                <a16:creationId xmlns:a16="http://schemas.microsoft.com/office/drawing/2014/main" id="{ABD52D12-5AFC-DF1B-8218-D4C3D86B9E0F}"/>
              </a:ext>
            </a:extLst>
          </p:cNvPr>
          <p:cNvSpPr>
            <a:spLocks noGrp="1"/>
          </p:cNvSpPr>
          <p:nvPr>
            <p:ph type="sldNum" sz="quarter" idx="12"/>
          </p:nvPr>
        </p:nvSpPr>
        <p:spPr/>
        <p:txBody>
          <a:bodyPr/>
          <a:lstStyle/>
          <a:p>
            <a:fld id="{4D083C37-2F77-4599-8FB6-6E466D7AF0A8}" type="slidenum">
              <a:rPr lang="fr-BE" smtClean="0"/>
              <a:pPr/>
              <a:t>26</a:t>
            </a:fld>
            <a:endParaRPr lang="fr-BE"/>
          </a:p>
        </p:txBody>
      </p:sp>
      <p:sp>
        <p:nvSpPr>
          <p:cNvPr id="7" name="ZoneTexte 6">
            <a:extLst>
              <a:ext uri="{FF2B5EF4-FFF2-40B4-BE49-F238E27FC236}">
                <a16:creationId xmlns:a16="http://schemas.microsoft.com/office/drawing/2014/main" id="{AB2FD60D-6691-D25A-FFF3-306D667A36AD}"/>
              </a:ext>
            </a:extLst>
          </p:cNvPr>
          <p:cNvSpPr txBox="1"/>
          <p:nvPr/>
        </p:nvSpPr>
        <p:spPr>
          <a:xfrm>
            <a:off x="4721158" y="6352143"/>
            <a:ext cx="6096000" cy="369332"/>
          </a:xfrm>
          <a:prstGeom prst="rect">
            <a:avLst/>
          </a:prstGeom>
          <a:noFill/>
        </p:spPr>
        <p:txBody>
          <a:bodyPr wrap="square">
            <a:spAutoFit/>
          </a:bodyPr>
          <a:lstStyle/>
          <a:p>
            <a:r>
              <a:rPr lang="fr-BE">
                <a:hlinkClick r:id="rId4"/>
              </a:rPr>
              <a:t>https://ourworldindata.org/worlds-energy-problem</a:t>
            </a:r>
            <a:r>
              <a:rPr lang="fr-BE"/>
              <a:t> </a:t>
            </a:r>
          </a:p>
        </p:txBody>
      </p:sp>
      <p:sp>
        <p:nvSpPr>
          <p:cNvPr id="14" name="ZoneTexte 13">
            <a:extLst>
              <a:ext uri="{FF2B5EF4-FFF2-40B4-BE49-F238E27FC236}">
                <a16:creationId xmlns:a16="http://schemas.microsoft.com/office/drawing/2014/main" id="{05B71BE9-AA26-20C1-D5A2-7B38A58700BB}"/>
              </a:ext>
            </a:extLst>
          </p:cNvPr>
          <p:cNvSpPr txBox="1"/>
          <p:nvPr/>
        </p:nvSpPr>
        <p:spPr>
          <a:xfrm>
            <a:off x="1155970" y="2671863"/>
            <a:ext cx="2864796" cy="923330"/>
          </a:xfrm>
          <a:prstGeom prst="rect">
            <a:avLst/>
          </a:prstGeom>
          <a:noFill/>
        </p:spPr>
        <p:txBody>
          <a:bodyPr wrap="square" rtlCol="0">
            <a:spAutoFit/>
          </a:bodyPr>
          <a:lstStyle/>
          <a:p>
            <a:r>
              <a:rPr lang="en-GB"/>
              <a:t>CO2 emissions are directly related to our consumption / production</a:t>
            </a:r>
            <a:endParaRPr lang="fr-BE"/>
          </a:p>
        </p:txBody>
      </p:sp>
    </p:spTree>
    <p:extLst>
      <p:ext uri="{BB962C8B-B14F-4D97-AF65-F5344CB8AC3E}">
        <p14:creationId xmlns:p14="http://schemas.microsoft.com/office/powerpoint/2010/main" val="167732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D95123-ECFB-F138-5517-1FAD715A8BCC}"/>
              </a:ext>
            </a:extLst>
          </p:cNvPr>
          <p:cNvSpPr>
            <a:spLocks noGrp="1"/>
          </p:cNvSpPr>
          <p:nvPr>
            <p:ph type="title"/>
          </p:nvPr>
        </p:nvSpPr>
        <p:spPr/>
        <p:txBody>
          <a:bodyPr>
            <a:normAutofit/>
          </a:bodyPr>
          <a:lstStyle/>
          <a:p>
            <a:r>
              <a:rPr lang="en-GB" b="1">
                <a:effectLst/>
                <a:hlinkClick r:id="rId2"/>
              </a:rPr>
              <a:t>Share of primary energy from renewable sources, 2021</a:t>
            </a:r>
            <a:endParaRPr lang="fr-BE"/>
          </a:p>
        </p:txBody>
      </p:sp>
      <p:pic>
        <p:nvPicPr>
          <p:cNvPr id="7" name="Espace réservé du contenu 6" descr="Une image contenant carte&#10;&#10;Description générée automatiquement">
            <a:extLst>
              <a:ext uri="{FF2B5EF4-FFF2-40B4-BE49-F238E27FC236}">
                <a16:creationId xmlns:a16="http://schemas.microsoft.com/office/drawing/2014/main" id="{5DBC3327-8801-18F1-F478-C5CE263451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3802" y="1825625"/>
            <a:ext cx="6164395" cy="4351338"/>
          </a:xfrm>
        </p:spPr>
      </p:pic>
      <p:sp>
        <p:nvSpPr>
          <p:cNvPr id="4" name="Espace réservé de la date 3">
            <a:extLst>
              <a:ext uri="{FF2B5EF4-FFF2-40B4-BE49-F238E27FC236}">
                <a16:creationId xmlns:a16="http://schemas.microsoft.com/office/drawing/2014/main" id="{FA8E2F50-CAA6-D2FB-DBEB-629BF54DBC4A}"/>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F88651B5-4446-2574-0547-9079A727EDE0}"/>
              </a:ext>
            </a:extLst>
          </p:cNvPr>
          <p:cNvSpPr>
            <a:spLocks noGrp="1"/>
          </p:cNvSpPr>
          <p:nvPr>
            <p:ph type="sldNum" sz="quarter" idx="12"/>
          </p:nvPr>
        </p:nvSpPr>
        <p:spPr/>
        <p:txBody>
          <a:bodyPr/>
          <a:lstStyle/>
          <a:p>
            <a:fld id="{4D083C37-2F77-4599-8FB6-6E466D7AF0A8}" type="slidenum">
              <a:rPr lang="fr-BE" smtClean="0"/>
              <a:t>27</a:t>
            </a:fld>
            <a:endParaRPr lang="fr-BE"/>
          </a:p>
        </p:txBody>
      </p:sp>
    </p:spTree>
    <p:extLst>
      <p:ext uri="{BB962C8B-B14F-4D97-AF65-F5344CB8AC3E}">
        <p14:creationId xmlns:p14="http://schemas.microsoft.com/office/powerpoint/2010/main" val="212160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D239D8-4D7E-271F-CD24-AB6911DC7ACE}"/>
              </a:ext>
            </a:extLst>
          </p:cNvPr>
          <p:cNvSpPr>
            <a:spLocks noGrp="1"/>
          </p:cNvSpPr>
          <p:nvPr>
            <p:ph type="title"/>
          </p:nvPr>
        </p:nvSpPr>
        <p:spPr/>
        <p:txBody>
          <a:bodyPr>
            <a:normAutofit/>
          </a:bodyPr>
          <a:lstStyle/>
          <a:p>
            <a:r>
              <a:rPr lang="en-GB" b="1">
                <a:effectLst/>
                <a:hlinkClick r:id="rId2"/>
              </a:rPr>
              <a:t>Annual change in renewable energy generation, 2021</a:t>
            </a:r>
            <a:endParaRPr lang="fr-BE"/>
          </a:p>
        </p:txBody>
      </p:sp>
      <p:pic>
        <p:nvPicPr>
          <p:cNvPr id="7" name="Espace réservé du contenu 6" descr="Une image contenant carte&#10;&#10;Description générée automatiquement">
            <a:extLst>
              <a:ext uri="{FF2B5EF4-FFF2-40B4-BE49-F238E27FC236}">
                <a16:creationId xmlns:a16="http://schemas.microsoft.com/office/drawing/2014/main" id="{D31BD8E6-D290-BD05-4C7B-4F0A7C4B70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01357" y="1825625"/>
            <a:ext cx="6789286" cy="4351338"/>
          </a:xfrm>
        </p:spPr>
      </p:pic>
      <p:sp>
        <p:nvSpPr>
          <p:cNvPr id="4" name="Espace réservé de la date 3">
            <a:extLst>
              <a:ext uri="{FF2B5EF4-FFF2-40B4-BE49-F238E27FC236}">
                <a16:creationId xmlns:a16="http://schemas.microsoft.com/office/drawing/2014/main" id="{69313D97-305A-C729-59CC-7F5562550E34}"/>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9FF3430E-2F29-A7F9-513C-8797BD2C676A}"/>
              </a:ext>
            </a:extLst>
          </p:cNvPr>
          <p:cNvSpPr>
            <a:spLocks noGrp="1"/>
          </p:cNvSpPr>
          <p:nvPr>
            <p:ph type="sldNum" sz="quarter" idx="12"/>
          </p:nvPr>
        </p:nvSpPr>
        <p:spPr/>
        <p:txBody>
          <a:bodyPr/>
          <a:lstStyle/>
          <a:p>
            <a:fld id="{4D083C37-2F77-4599-8FB6-6E466D7AF0A8}" type="slidenum">
              <a:rPr lang="fr-BE" smtClean="0"/>
              <a:t>28</a:t>
            </a:fld>
            <a:endParaRPr lang="fr-BE"/>
          </a:p>
        </p:txBody>
      </p:sp>
      <p:sp>
        <p:nvSpPr>
          <p:cNvPr id="9" name="ZoneTexte 8">
            <a:extLst>
              <a:ext uri="{FF2B5EF4-FFF2-40B4-BE49-F238E27FC236}">
                <a16:creationId xmlns:a16="http://schemas.microsoft.com/office/drawing/2014/main" id="{0D700716-9F22-448E-7596-85407FA0F110}"/>
              </a:ext>
            </a:extLst>
          </p:cNvPr>
          <p:cNvSpPr txBox="1"/>
          <p:nvPr/>
        </p:nvSpPr>
        <p:spPr>
          <a:xfrm>
            <a:off x="2107660" y="6372334"/>
            <a:ext cx="7509753" cy="369332"/>
          </a:xfrm>
          <a:prstGeom prst="rect">
            <a:avLst/>
          </a:prstGeom>
          <a:noFill/>
        </p:spPr>
        <p:txBody>
          <a:bodyPr wrap="square">
            <a:spAutoFit/>
          </a:bodyPr>
          <a:lstStyle/>
          <a:p>
            <a:r>
              <a:rPr lang="fr-BE"/>
              <a:t>Source: </a:t>
            </a:r>
            <a:r>
              <a:rPr lang="fr-BE">
                <a:hlinkClick r:id="rId2"/>
              </a:rPr>
              <a:t>https://ourworldindata.org/grapher/annual-change-renewables</a:t>
            </a:r>
            <a:r>
              <a:rPr lang="fr-BE"/>
              <a:t> </a:t>
            </a:r>
          </a:p>
        </p:txBody>
      </p:sp>
    </p:spTree>
    <p:extLst>
      <p:ext uri="{BB962C8B-B14F-4D97-AF65-F5344CB8AC3E}">
        <p14:creationId xmlns:p14="http://schemas.microsoft.com/office/powerpoint/2010/main" val="661733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F8C1458-632E-92E5-CA67-B0DCA907C2BB}"/>
              </a:ext>
            </a:extLst>
          </p:cNvPr>
          <p:cNvSpPr>
            <a:spLocks noGrp="1"/>
          </p:cNvSpPr>
          <p:nvPr>
            <p:ph type="title"/>
          </p:nvPr>
        </p:nvSpPr>
        <p:spPr/>
        <p:txBody>
          <a:bodyPr/>
          <a:lstStyle/>
          <a:p>
            <a:r>
              <a:rPr lang="en-GB"/>
              <a:t>See also</a:t>
            </a:r>
            <a:endParaRPr lang="fr-BE"/>
          </a:p>
        </p:txBody>
      </p:sp>
      <p:sp>
        <p:nvSpPr>
          <p:cNvPr id="5" name="Espace réservé du contenu 4">
            <a:extLst>
              <a:ext uri="{FF2B5EF4-FFF2-40B4-BE49-F238E27FC236}">
                <a16:creationId xmlns:a16="http://schemas.microsoft.com/office/drawing/2014/main" id="{11D52FBA-1734-6920-FCE4-D92A95951AC0}"/>
              </a:ext>
            </a:extLst>
          </p:cNvPr>
          <p:cNvSpPr>
            <a:spLocks noGrp="1"/>
          </p:cNvSpPr>
          <p:nvPr>
            <p:ph idx="1"/>
          </p:nvPr>
        </p:nvSpPr>
        <p:spPr/>
        <p:txBody>
          <a:bodyPr/>
          <a:lstStyle/>
          <a:p>
            <a:pPr marL="0" indent="0">
              <a:buNone/>
            </a:pPr>
            <a:r>
              <a:rPr lang="en-GB"/>
              <a:t>A great references to dig: is IEA’s, World Energy Outlook. The latest one: </a:t>
            </a:r>
            <a:r>
              <a:rPr lang="en-GB">
                <a:hlinkClick r:id="rId2"/>
              </a:rPr>
              <a:t>https://www.iea.org/reports/world-energy-outlook-2021</a:t>
            </a:r>
            <a:r>
              <a:rPr lang="en-GB"/>
              <a:t>   </a:t>
            </a:r>
            <a:endParaRPr lang="fr-BE"/>
          </a:p>
          <a:p>
            <a:pPr marL="0" indent="0">
              <a:buNone/>
            </a:pPr>
            <a:endParaRPr lang="fr-BE"/>
          </a:p>
        </p:txBody>
      </p:sp>
      <p:sp>
        <p:nvSpPr>
          <p:cNvPr id="6" name="Espace réservé de la date 5">
            <a:extLst>
              <a:ext uri="{FF2B5EF4-FFF2-40B4-BE49-F238E27FC236}">
                <a16:creationId xmlns:a16="http://schemas.microsoft.com/office/drawing/2014/main" id="{211B2E29-6C7B-DD65-73F9-08919DFF1486}"/>
              </a:ext>
            </a:extLst>
          </p:cNvPr>
          <p:cNvSpPr>
            <a:spLocks noGrp="1"/>
          </p:cNvSpPr>
          <p:nvPr>
            <p:ph type="dt" sz="half" idx="10"/>
          </p:nvPr>
        </p:nvSpPr>
        <p:spPr/>
        <p:txBody>
          <a:bodyPr/>
          <a:lstStyle/>
          <a:p>
            <a:fld id="{447272AC-6977-4FC5-8FCC-D3C1379257F1}" type="datetime1">
              <a:rPr lang="fr-BE" smtClean="0"/>
              <a:t>04-11-22</a:t>
            </a:fld>
            <a:endParaRPr lang="fr-BE"/>
          </a:p>
        </p:txBody>
      </p:sp>
      <p:sp>
        <p:nvSpPr>
          <p:cNvPr id="7" name="Espace réservé du numéro de diapositive 6">
            <a:extLst>
              <a:ext uri="{FF2B5EF4-FFF2-40B4-BE49-F238E27FC236}">
                <a16:creationId xmlns:a16="http://schemas.microsoft.com/office/drawing/2014/main" id="{F29B8C6C-8A3C-48E8-AC41-415507AE0B63}"/>
              </a:ext>
            </a:extLst>
          </p:cNvPr>
          <p:cNvSpPr>
            <a:spLocks noGrp="1"/>
          </p:cNvSpPr>
          <p:nvPr>
            <p:ph type="sldNum" sz="quarter" idx="12"/>
          </p:nvPr>
        </p:nvSpPr>
        <p:spPr/>
        <p:txBody>
          <a:bodyPr/>
          <a:lstStyle/>
          <a:p>
            <a:fld id="{4D083C37-2F77-4599-8FB6-6E466D7AF0A8}" type="slidenum">
              <a:rPr lang="fr-BE" smtClean="0"/>
              <a:t>29</a:t>
            </a:fld>
            <a:endParaRPr lang="fr-BE"/>
          </a:p>
        </p:txBody>
      </p:sp>
    </p:spTree>
    <p:extLst>
      <p:ext uri="{BB962C8B-B14F-4D97-AF65-F5344CB8AC3E}">
        <p14:creationId xmlns:p14="http://schemas.microsoft.com/office/powerpoint/2010/main" val="139156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C90B8E4-0751-61F0-2FDA-ABC3FC8784B4}"/>
              </a:ext>
            </a:extLst>
          </p:cNvPr>
          <p:cNvSpPr>
            <a:spLocks noGrp="1"/>
          </p:cNvSpPr>
          <p:nvPr>
            <p:ph type="title"/>
          </p:nvPr>
        </p:nvSpPr>
        <p:spPr/>
        <p:txBody>
          <a:bodyPr/>
          <a:lstStyle/>
          <a:p>
            <a:r>
              <a:rPr lang="en-GB"/>
              <a:t>Introduction</a:t>
            </a:r>
            <a:endParaRPr lang="fr-BE"/>
          </a:p>
        </p:txBody>
      </p:sp>
      <p:sp>
        <p:nvSpPr>
          <p:cNvPr id="5" name="Espace réservé du texte 4">
            <a:extLst>
              <a:ext uri="{FF2B5EF4-FFF2-40B4-BE49-F238E27FC236}">
                <a16:creationId xmlns:a16="http://schemas.microsoft.com/office/drawing/2014/main" id="{E3501B02-B2AE-B759-5A76-15C32E99A327}"/>
              </a:ext>
            </a:extLst>
          </p:cNvPr>
          <p:cNvSpPr>
            <a:spLocks noGrp="1"/>
          </p:cNvSpPr>
          <p:nvPr>
            <p:ph type="body" idx="1"/>
          </p:nvPr>
        </p:nvSpPr>
        <p:spPr/>
        <p:txBody>
          <a:bodyPr/>
          <a:lstStyle/>
          <a:p>
            <a:endParaRPr lang="fr-BE"/>
          </a:p>
        </p:txBody>
      </p:sp>
      <p:sp>
        <p:nvSpPr>
          <p:cNvPr id="6" name="Espace réservé de la date 5">
            <a:extLst>
              <a:ext uri="{FF2B5EF4-FFF2-40B4-BE49-F238E27FC236}">
                <a16:creationId xmlns:a16="http://schemas.microsoft.com/office/drawing/2014/main" id="{FB51E0D8-F829-6532-DF61-213DF104DFBC}"/>
              </a:ext>
            </a:extLst>
          </p:cNvPr>
          <p:cNvSpPr>
            <a:spLocks noGrp="1"/>
          </p:cNvSpPr>
          <p:nvPr>
            <p:ph type="dt" sz="half" idx="10"/>
          </p:nvPr>
        </p:nvSpPr>
        <p:spPr/>
        <p:txBody>
          <a:bodyPr/>
          <a:lstStyle/>
          <a:p>
            <a:fld id="{B810F25B-0030-4FFF-BDAF-9DE786BC6CC1}" type="datetime1">
              <a:rPr lang="fr-BE" smtClean="0"/>
              <a:t>04-11-22</a:t>
            </a:fld>
            <a:endParaRPr lang="fr-BE"/>
          </a:p>
        </p:txBody>
      </p:sp>
      <p:sp>
        <p:nvSpPr>
          <p:cNvPr id="7" name="Espace réservé du numéro de diapositive 6">
            <a:extLst>
              <a:ext uri="{FF2B5EF4-FFF2-40B4-BE49-F238E27FC236}">
                <a16:creationId xmlns:a16="http://schemas.microsoft.com/office/drawing/2014/main" id="{FBDE455A-862E-2D7C-D189-AFB6A0C2F2D7}"/>
              </a:ext>
            </a:extLst>
          </p:cNvPr>
          <p:cNvSpPr>
            <a:spLocks noGrp="1"/>
          </p:cNvSpPr>
          <p:nvPr>
            <p:ph type="sldNum" sz="quarter" idx="12"/>
          </p:nvPr>
        </p:nvSpPr>
        <p:spPr/>
        <p:txBody>
          <a:bodyPr/>
          <a:lstStyle/>
          <a:p>
            <a:fld id="{4D083C37-2F77-4599-8FB6-6E466D7AF0A8}" type="slidenum">
              <a:rPr lang="fr-BE" smtClean="0"/>
              <a:t>3</a:t>
            </a:fld>
            <a:endParaRPr lang="fr-BE"/>
          </a:p>
        </p:txBody>
      </p:sp>
    </p:spTree>
    <p:extLst>
      <p:ext uri="{BB962C8B-B14F-4D97-AF65-F5344CB8AC3E}">
        <p14:creationId xmlns:p14="http://schemas.microsoft.com/office/powerpoint/2010/main" val="1178342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C90B8E4-0751-61F0-2FDA-ABC3FC8784B4}"/>
              </a:ext>
            </a:extLst>
          </p:cNvPr>
          <p:cNvSpPr>
            <a:spLocks noGrp="1"/>
          </p:cNvSpPr>
          <p:nvPr>
            <p:ph type="title"/>
          </p:nvPr>
        </p:nvSpPr>
        <p:spPr/>
        <p:txBody>
          <a:bodyPr/>
          <a:lstStyle/>
          <a:p>
            <a:r>
              <a:rPr lang="en-GB"/>
              <a:t>Energy planning </a:t>
            </a:r>
            <a:endParaRPr lang="fr-BE"/>
          </a:p>
        </p:txBody>
      </p:sp>
      <p:sp>
        <p:nvSpPr>
          <p:cNvPr id="5" name="Espace réservé du texte 4">
            <a:extLst>
              <a:ext uri="{FF2B5EF4-FFF2-40B4-BE49-F238E27FC236}">
                <a16:creationId xmlns:a16="http://schemas.microsoft.com/office/drawing/2014/main" id="{E3501B02-B2AE-B759-5A76-15C32E99A327}"/>
              </a:ext>
            </a:extLst>
          </p:cNvPr>
          <p:cNvSpPr>
            <a:spLocks noGrp="1"/>
          </p:cNvSpPr>
          <p:nvPr>
            <p:ph type="body" idx="1"/>
          </p:nvPr>
        </p:nvSpPr>
        <p:spPr/>
        <p:txBody>
          <a:bodyPr/>
          <a:lstStyle/>
          <a:p>
            <a:r>
              <a:rPr lang="en-GB"/>
              <a:t> </a:t>
            </a:r>
            <a:endParaRPr lang="fr-BE"/>
          </a:p>
        </p:txBody>
      </p:sp>
      <p:sp>
        <p:nvSpPr>
          <p:cNvPr id="2" name="Espace réservé de la date 1">
            <a:extLst>
              <a:ext uri="{FF2B5EF4-FFF2-40B4-BE49-F238E27FC236}">
                <a16:creationId xmlns:a16="http://schemas.microsoft.com/office/drawing/2014/main" id="{384AB941-A17C-9DA2-25AF-E27AF47FB84A}"/>
              </a:ext>
            </a:extLst>
          </p:cNvPr>
          <p:cNvSpPr>
            <a:spLocks noGrp="1"/>
          </p:cNvSpPr>
          <p:nvPr>
            <p:ph type="dt" sz="half" idx="10"/>
          </p:nvPr>
        </p:nvSpPr>
        <p:spPr/>
        <p:txBody>
          <a:bodyPr/>
          <a:lstStyle/>
          <a:p>
            <a:fld id="{553A04A1-1A74-44C0-B4FE-BF3BEF15C6B1}" type="datetime1">
              <a:rPr lang="fr-BE" smtClean="0"/>
              <a:t>04-11-22</a:t>
            </a:fld>
            <a:endParaRPr lang="fr-BE"/>
          </a:p>
        </p:txBody>
      </p:sp>
      <p:sp>
        <p:nvSpPr>
          <p:cNvPr id="3" name="Espace réservé du numéro de diapositive 2">
            <a:extLst>
              <a:ext uri="{FF2B5EF4-FFF2-40B4-BE49-F238E27FC236}">
                <a16:creationId xmlns:a16="http://schemas.microsoft.com/office/drawing/2014/main" id="{695E2C08-CB7A-6FDD-949D-E8811DCC5310}"/>
              </a:ext>
            </a:extLst>
          </p:cNvPr>
          <p:cNvSpPr>
            <a:spLocks noGrp="1"/>
          </p:cNvSpPr>
          <p:nvPr>
            <p:ph type="sldNum" sz="quarter" idx="12"/>
          </p:nvPr>
        </p:nvSpPr>
        <p:spPr/>
        <p:txBody>
          <a:bodyPr/>
          <a:lstStyle/>
          <a:p>
            <a:fld id="{4D083C37-2F77-4599-8FB6-6E466D7AF0A8}" type="slidenum">
              <a:rPr lang="fr-BE" smtClean="0"/>
              <a:t>30</a:t>
            </a:fld>
            <a:endParaRPr lang="fr-BE"/>
          </a:p>
        </p:txBody>
      </p:sp>
    </p:spTree>
    <p:extLst>
      <p:ext uri="{BB962C8B-B14F-4D97-AF65-F5344CB8AC3E}">
        <p14:creationId xmlns:p14="http://schemas.microsoft.com/office/powerpoint/2010/main" val="1588892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395BF61-B4C1-8DF4-A948-E86B87917519}"/>
              </a:ext>
            </a:extLst>
          </p:cNvPr>
          <p:cNvSpPr>
            <a:spLocks noGrp="1"/>
          </p:cNvSpPr>
          <p:nvPr>
            <p:ph type="title"/>
          </p:nvPr>
        </p:nvSpPr>
        <p:spPr/>
        <p:txBody>
          <a:bodyPr/>
          <a:lstStyle/>
          <a:p>
            <a:r>
              <a:rPr lang="en-GB"/>
              <a:t>Definition of energy planning</a:t>
            </a:r>
            <a:endParaRPr lang="fr-BE"/>
          </a:p>
        </p:txBody>
      </p:sp>
      <p:sp>
        <p:nvSpPr>
          <p:cNvPr id="5" name="Espace réservé du contenu 4">
            <a:extLst>
              <a:ext uri="{FF2B5EF4-FFF2-40B4-BE49-F238E27FC236}">
                <a16:creationId xmlns:a16="http://schemas.microsoft.com/office/drawing/2014/main" id="{77CEFC83-08BA-1D0A-36CC-B93285A82989}"/>
              </a:ext>
            </a:extLst>
          </p:cNvPr>
          <p:cNvSpPr>
            <a:spLocks noGrp="1"/>
          </p:cNvSpPr>
          <p:nvPr>
            <p:ph idx="1"/>
          </p:nvPr>
        </p:nvSpPr>
        <p:spPr/>
        <p:txBody>
          <a:bodyPr/>
          <a:lstStyle/>
          <a:p>
            <a:r>
              <a:rPr lang="en-GB"/>
              <a:t>Energy planning aims at determining in which types of energy sources, transmission and conversion systems we want to invest to satisfy some needs for </a:t>
            </a:r>
          </a:p>
          <a:p>
            <a:pPr lvl="1"/>
            <a:r>
              <a:rPr lang="en-GB"/>
              <a:t>Mobility </a:t>
            </a:r>
          </a:p>
          <a:p>
            <a:pPr lvl="1"/>
            <a:r>
              <a:rPr lang="en-GB"/>
              <a:t>Industry</a:t>
            </a:r>
          </a:p>
          <a:p>
            <a:pPr lvl="1"/>
            <a:r>
              <a:rPr lang="en-GB"/>
              <a:t>Heating</a:t>
            </a:r>
          </a:p>
          <a:p>
            <a:pPr lvl="1"/>
            <a:r>
              <a:rPr lang="en-GB"/>
              <a:t>Agriculture</a:t>
            </a:r>
          </a:p>
          <a:p>
            <a:pPr lvl="1"/>
            <a:r>
              <a:rPr lang="en-GB"/>
              <a:t>Etc.</a:t>
            </a:r>
          </a:p>
          <a:p>
            <a:r>
              <a:rPr lang="en-GB"/>
              <a:t>The plan should be sustainable and in line with CO2 emission targets</a:t>
            </a:r>
          </a:p>
        </p:txBody>
      </p:sp>
      <p:sp>
        <p:nvSpPr>
          <p:cNvPr id="6" name="Espace réservé de la date 5">
            <a:extLst>
              <a:ext uri="{FF2B5EF4-FFF2-40B4-BE49-F238E27FC236}">
                <a16:creationId xmlns:a16="http://schemas.microsoft.com/office/drawing/2014/main" id="{9BE8D3E5-7B0B-6B2B-136A-37DC0BD4043E}"/>
              </a:ext>
            </a:extLst>
          </p:cNvPr>
          <p:cNvSpPr>
            <a:spLocks noGrp="1"/>
          </p:cNvSpPr>
          <p:nvPr>
            <p:ph type="dt" sz="half" idx="10"/>
          </p:nvPr>
        </p:nvSpPr>
        <p:spPr/>
        <p:txBody>
          <a:bodyPr/>
          <a:lstStyle/>
          <a:p>
            <a:fld id="{C747F621-6CC2-4993-9DAF-D13B262E64A1}" type="datetime1">
              <a:rPr lang="fr-BE" smtClean="0"/>
              <a:t>04-11-22</a:t>
            </a:fld>
            <a:endParaRPr lang="fr-BE"/>
          </a:p>
        </p:txBody>
      </p:sp>
      <p:sp>
        <p:nvSpPr>
          <p:cNvPr id="7" name="Espace réservé du numéro de diapositive 6">
            <a:extLst>
              <a:ext uri="{FF2B5EF4-FFF2-40B4-BE49-F238E27FC236}">
                <a16:creationId xmlns:a16="http://schemas.microsoft.com/office/drawing/2014/main" id="{33BB69DD-F1C1-9FB0-6FBF-86B1B62349AB}"/>
              </a:ext>
            </a:extLst>
          </p:cNvPr>
          <p:cNvSpPr>
            <a:spLocks noGrp="1"/>
          </p:cNvSpPr>
          <p:nvPr>
            <p:ph type="sldNum" sz="quarter" idx="12"/>
          </p:nvPr>
        </p:nvSpPr>
        <p:spPr/>
        <p:txBody>
          <a:bodyPr/>
          <a:lstStyle/>
          <a:p>
            <a:fld id="{4D083C37-2F77-4599-8FB6-6E466D7AF0A8}" type="slidenum">
              <a:rPr lang="fr-BE" smtClean="0"/>
              <a:t>31</a:t>
            </a:fld>
            <a:endParaRPr lang="fr-BE"/>
          </a:p>
        </p:txBody>
      </p:sp>
    </p:spTree>
    <p:extLst>
      <p:ext uri="{BB962C8B-B14F-4D97-AF65-F5344CB8AC3E}">
        <p14:creationId xmlns:p14="http://schemas.microsoft.com/office/powerpoint/2010/main" val="3331332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A6EE82-A90D-9974-5416-4F2BCB7D70A7}"/>
              </a:ext>
            </a:extLst>
          </p:cNvPr>
          <p:cNvSpPr>
            <a:spLocks noGrp="1"/>
          </p:cNvSpPr>
          <p:nvPr>
            <p:ph type="title"/>
          </p:nvPr>
        </p:nvSpPr>
        <p:spPr/>
        <p:txBody>
          <a:bodyPr/>
          <a:lstStyle/>
          <a:p>
            <a:r>
              <a:rPr lang="en-GB"/>
              <a:t>Energy sources</a:t>
            </a:r>
            <a:endParaRPr lang="fr-BE"/>
          </a:p>
        </p:txBody>
      </p:sp>
      <p:sp>
        <p:nvSpPr>
          <p:cNvPr id="3" name="Espace réservé du contenu 2">
            <a:extLst>
              <a:ext uri="{FF2B5EF4-FFF2-40B4-BE49-F238E27FC236}">
                <a16:creationId xmlns:a16="http://schemas.microsoft.com/office/drawing/2014/main" id="{6C507D15-C154-636A-669D-153382463715}"/>
              </a:ext>
            </a:extLst>
          </p:cNvPr>
          <p:cNvSpPr>
            <a:spLocks noGrp="1"/>
          </p:cNvSpPr>
          <p:nvPr>
            <p:ph idx="1"/>
          </p:nvPr>
        </p:nvSpPr>
        <p:spPr/>
        <p:txBody>
          <a:bodyPr/>
          <a:lstStyle/>
          <a:p>
            <a:r>
              <a:rPr lang="en-GB"/>
              <a:t>Renewable energy sources</a:t>
            </a:r>
          </a:p>
          <a:p>
            <a:r>
              <a:rPr lang="fr-BE"/>
              <a:t>Nuclear energy</a:t>
            </a:r>
          </a:p>
          <a:p>
            <a:r>
              <a:rPr lang="fr-BE"/>
              <a:t>Fossil fuels</a:t>
            </a:r>
          </a:p>
        </p:txBody>
      </p:sp>
      <p:sp>
        <p:nvSpPr>
          <p:cNvPr id="4" name="Espace réservé de la date 3">
            <a:extLst>
              <a:ext uri="{FF2B5EF4-FFF2-40B4-BE49-F238E27FC236}">
                <a16:creationId xmlns:a16="http://schemas.microsoft.com/office/drawing/2014/main" id="{E5EBE43D-8D80-C94D-FBCC-A43545E98DFC}"/>
              </a:ext>
            </a:extLst>
          </p:cNvPr>
          <p:cNvSpPr>
            <a:spLocks noGrp="1"/>
          </p:cNvSpPr>
          <p:nvPr>
            <p:ph type="dt" sz="half" idx="10"/>
          </p:nvPr>
        </p:nvSpPr>
        <p:spPr/>
        <p:txBody>
          <a:bodyPr/>
          <a:lstStyle/>
          <a:p>
            <a:fld id="{45773222-3F4F-496C-988B-2DA0D5AF67C3}"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0426072F-F7F8-C629-EB0E-E6A51959A282}"/>
              </a:ext>
            </a:extLst>
          </p:cNvPr>
          <p:cNvSpPr>
            <a:spLocks noGrp="1"/>
          </p:cNvSpPr>
          <p:nvPr>
            <p:ph type="sldNum" sz="quarter" idx="12"/>
          </p:nvPr>
        </p:nvSpPr>
        <p:spPr/>
        <p:txBody>
          <a:bodyPr/>
          <a:lstStyle/>
          <a:p>
            <a:fld id="{4D083C37-2F77-4599-8FB6-6E466D7AF0A8}" type="slidenum">
              <a:rPr lang="fr-BE" smtClean="0"/>
              <a:t>32</a:t>
            </a:fld>
            <a:endParaRPr lang="fr-BE"/>
          </a:p>
        </p:txBody>
      </p:sp>
    </p:spTree>
    <p:extLst>
      <p:ext uri="{BB962C8B-B14F-4D97-AF65-F5344CB8AC3E}">
        <p14:creationId xmlns:p14="http://schemas.microsoft.com/office/powerpoint/2010/main" val="3486153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E050D3-89A9-19B2-95C1-A53BA3B84579}"/>
              </a:ext>
            </a:extLst>
          </p:cNvPr>
          <p:cNvSpPr>
            <a:spLocks noGrp="1"/>
          </p:cNvSpPr>
          <p:nvPr>
            <p:ph type="title"/>
          </p:nvPr>
        </p:nvSpPr>
        <p:spPr/>
        <p:txBody>
          <a:bodyPr/>
          <a:lstStyle/>
          <a:p>
            <a:r>
              <a:rPr lang="en-GB"/>
              <a:t>Transmission and distribution systems - electricity</a:t>
            </a:r>
            <a:endParaRPr lang="fr-BE"/>
          </a:p>
        </p:txBody>
      </p:sp>
      <p:pic>
        <p:nvPicPr>
          <p:cNvPr id="7" name="Espace réservé du contenu 6">
            <a:extLst>
              <a:ext uri="{FF2B5EF4-FFF2-40B4-BE49-F238E27FC236}">
                <a16:creationId xmlns:a16="http://schemas.microsoft.com/office/drawing/2014/main" id="{79BA684E-2846-002B-B64E-5A4F38BB59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822041" cy="4351338"/>
          </a:xfrm>
        </p:spPr>
      </p:pic>
      <p:sp>
        <p:nvSpPr>
          <p:cNvPr id="4" name="Espace réservé de la date 3">
            <a:extLst>
              <a:ext uri="{FF2B5EF4-FFF2-40B4-BE49-F238E27FC236}">
                <a16:creationId xmlns:a16="http://schemas.microsoft.com/office/drawing/2014/main" id="{70820462-8ADE-B4B3-F874-E90F54422998}"/>
              </a:ext>
            </a:extLst>
          </p:cNvPr>
          <p:cNvSpPr>
            <a:spLocks noGrp="1"/>
          </p:cNvSpPr>
          <p:nvPr>
            <p:ph type="dt" sz="half" idx="10"/>
          </p:nvPr>
        </p:nvSpPr>
        <p:spPr/>
        <p:txBody>
          <a:bodyPr/>
          <a:lstStyle/>
          <a:p>
            <a:fld id="{662245C6-CE92-4A9A-B8EF-B7693D04E56E}"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04F8ACCF-1A95-2312-3697-B22E3DCA6496}"/>
              </a:ext>
            </a:extLst>
          </p:cNvPr>
          <p:cNvSpPr>
            <a:spLocks noGrp="1"/>
          </p:cNvSpPr>
          <p:nvPr>
            <p:ph type="sldNum" sz="quarter" idx="12"/>
          </p:nvPr>
        </p:nvSpPr>
        <p:spPr/>
        <p:txBody>
          <a:bodyPr/>
          <a:lstStyle/>
          <a:p>
            <a:fld id="{4D083C37-2F77-4599-8FB6-6E466D7AF0A8}" type="slidenum">
              <a:rPr lang="fr-BE" smtClean="0"/>
              <a:t>33</a:t>
            </a:fld>
            <a:endParaRPr lang="fr-BE"/>
          </a:p>
        </p:txBody>
      </p:sp>
      <p:sp>
        <p:nvSpPr>
          <p:cNvPr id="9" name="ZoneTexte 8">
            <a:extLst>
              <a:ext uri="{FF2B5EF4-FFF2-40B4-BE49-F238E27FC236}">
                <a16:creationId xmlns:a16="http://schemas.microsoft.com/office/drawing/2014/main" id="{77CF3558-C629-C3EC-CCB0-121019E10047}"/>
              </a:ext>
            </a:extLst>
          </p:cNvPr>
          <p:cNvSpPr txBox="1"/>
          <p:nvPr/>
        </p:nvSpPr>
        <p:spPr>
          <a:xfrm>
            <a:off x="7678366" y="5156021"/>
            <a:ext cx="3871609" cy="1200329"/>
          </a:xfrm>
          <a:prstGeom prst="rect">
            <a:avLst/>
          </a:prstGeom>
          <a:noFill/>
        </p:spPr>
        <p:txBody>
          <a:bodyPr wrap="square">
            <a:spAutoFit/>
          </a:bodyPr>
          <a:lstStyle/>
          <a:p>
            <a:r>
              <a:rPr lang="fr-BE">
                <a:hlinkClick r:id="rId3"/>
              </a:rPr>
              <a:t>https://www.elia.be/fr/donnees-de-reseau/transport/flux-de-bouclage-par-frontiere/flux-physiques-sur-le-reseau-haute-tension-belge</a:t>
            </a:r>
            <a:r>
              <a:rPr lang="fr-BE"/>
              <a:t> </a:t>
            </a:r>
          </a:p>
        </p:txBody>
      </p:sp>
      <p:pic>
        <p:nvPicPr>
          <p:cNvPr id="11" name="Image 10" descr="Une image contenant carte&#10;&#10;Description générée automatiquement">
            <a:extLst>
              <a:ext uri="{FF2B5EF4-FFF2-40B4-BE49-F238E27FC236}">
                <a16:creationId xmlns:a16="http://schemas.microsoft.com/office/drawing/2014/main" id="{FCF3105F-DA5D-7344-2F14-EE8B5E1FF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6427" y="1878398"/>
            <a:ext cx="3497165" cy="3101203"/>
          </a:xfrm>
          <a:prstGeom prst="rect">
            <a:avLst/>
          </a:prstGeom>
        </p:spPr>
      </p:pic>
    </p:spTree>
    <p:extLst>
      <p:ext uri="{BB962C8B-B14F-4D97-AF65-F5344CB8AC3E}">
        <p14:creationId xmlns:p14="http://schemas.microsoft.com/office/powerpoint/2010/main" val="2474815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E49AE-F220-C91B-4E8F-3B9D6E743382}"/>
              </a:ext>
            </a:extLst>
          </p:cNvPr>
          <p:cNvSpPr>
            <a:spLocks noGrp="1"/>
          </p:cNvSpPr>
          <p:nvPr>
            <p:ph type="title"/>
          </p:nvPr>
        </p:nvSpPr>
        <p:spPr/>
        <p:txBody>
          <a:bodyPr/>
          <a:lstStyle/>
          <a:p>
            <a:r>
              <a:rPr lang="en-GB"/>
              <a:t>Transmission and distribution systems - gas</a:t>
            </a:r>
            <a:endParaRPr lang="fr-BE"/>
          </a:p>
        </p:txBody>
      </p:sp>
      <p:sp>
        <p:nvSpPr>
          <p:cNvPr id="3" name="Espace réservé du contenu 2">
            <a:extLst>
              <a:ext uri="{FF2B5EF4-FFF2-40B4-BE49-F238E27FC236}">
                <a16:creationId xmlns:a16="http://schemas.microsoft.com/office/drawing/2014/main" id="{9F8D6F20-D6DA-81AB-6109-3F0372A643B6}"/>
              </a:ext>
            </a:extLst>
          </p:cNvPr>
          <p:cNvSpPr>
            <a:spLocks noGrp="1"/>
          </p:cNvSpPr>
          <p:nvPr>
            <p:ph idx="1"/>
          </p:nvPr>
        </p:nvSpPr>
        <p:spPr>
          <a:xfrm>
            <a:off x="838200" y="5840885"/>
            <a:ext cx="10515600" cy="515465"/>
          </a:xfrm>
        </p:spPr>
        <p:txBody>
          <a:bodyPr>
            <a:normAutofit fontScale="85000" lnSpcReduction="10000"/>
          </a:bodyPr>
          <a:lstStyle/>
          <a:p>
            <a:r>
              <a:rPr lang="fr-BE"/>
              <a:t>See also https://www.fluxys.com/en/company/fluxys-belgium/infrastructure</a:t>
            </a:r>
          </a:p>
        </p:txBody>
      </p:sp>
      <p:sp>
        <p:nvSpPr>
          <p:cNvPr id="4" name="Espace réservé de la date 3">
            <a:extLst>
              <a:ext uri="{FF2B5EF4-FFF2-40B4-BE49-F238E27FC236}">
                <a16:creationId xmlns:a16="http://schemas.microsoft.com/office/drawing/2014/main" id="{3AD25DEE-8352-B4E7-98D8-F5ACBEDD836A}"/>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E12246F1-9EC1-C7B2-D7CC-939A15DFFFCF}"/>
              </a:ext>
            </a:extLst>
          </p:cNvPr>
          <p:cNvSpPr>
            <a:spLocks noGrp="1"/>
          </p:cNvSpPr>
          <p:nvPr>
            <p:ph type="sldNum" sz="quarter" idx="12"/>
          </p:nvPr>
        </p:nvSpPr>
        <p:spPr/>
        <p:txBody>
          <a:bodyPr/>
          <a:lstStyle/>
          <a:p>
            <a:fld id="{4D083C37-2F77-4599-8FB6-6E466D7AF0A8}" type="slidenum">
              <a:rPr lang="fr-BE" smtClean="0"/>
              <a:t>34</a:t>
            </a:fld>
            <a:endParaRPr lang="fr-BE"/>
          </a:p>
        </p:txBody>
      </p:sp>
      <p:pic>
        <p:nvPicPr>
          <p:cNvPr id="7" name="Image 6" descr="Une image contenant carte&#10;&#10;Description générée automatiquement">
            <a:extLst>
              <a:ext uri="{FF2B5EF4-FFF2-40B4-BE49-F238E27FC236}">
                <a16:creationId xmlns:a16="http://schemas.microsoft.com/office/drawing/2014/main" id="{C3C735E7-C629-9A5D-57AB-784F8DD77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9643"/>
            <a:ext cx="12192000" cy="4321854"/>
          </a:xfrm>
          <a:prstGeom prst="rect">
            <a:avLst/>
          </a:prstGeom>
        </p:spPr>
      </p:pic>
      <p:sp>
        <p:nvSpPr>
          <p:cNvPr id="9" name="ZoneTexte 8">
            <a:extLst>
              <a:ext uri="{FF2B5EF4-FFF2-40B4-BE49-F238E27FC236}">
                <a16:creationId xmlns:a16="http://schemas.microsoft.com/office/drawing/2014/main" id="{447B5756-44EF-B500-58DD-7CC5256AA2C4}"/>
              </a:ext>
            </a:extLst>
          </p:cNvPr>
          <p:cNvSpPr txBox="1"/>
          <p:nvPr/>
        </p:nvSpPr>
        <p:spPr>
          <a:xfrm>
            <a:off x="3313890" y="5292165"/>
            <a:ext cx="8878110"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fr-BE"/>
              <a:t>https://www.entsog.eu/sites/default/files/2018-10/ENTSOG_CAP_MAY2015_A0FORMAT.pdf</a:t>
            </a:r>
          </a:p>
        </p:txBody>
      </p:sp>
    </p:spTree>
    <p:extLst>
      <p:ext uri="{BB962C8B-B14F-4D97-AF65-F5344CB8AC3E}">
        <p14:creationId xmlns:p14="http://schemas.microsoft.com/office/powerpoint/2010/main" val="3468278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AE49AE-F220-C91B-4E8F-3B9D6E743382}"/>
              </a:ext>
            </a:extLst>
          </p:cNvPr>
          <p:cNvSpPr>
            <a:spLocks noGrp="1"/>
          </p:cNvSpPr>
          <p:nvPr>
            <p:ph type="title"/>
          </p:nvPr>
        </p:nvSpPr>
        <p:spPr/>
        <p:txBody>
          <a:bodyPr/>
          <a:lstStyle/>
          <a:p>
            <a:r>
              <a:rPr lang="en-GB"/>
              <a:t>Transmission and distribution systems</a:t>
            </a:r>
            <a:endParaRPr lang="fr-BE"/>
          </a:p>
        </p:txBody>
      </p:sp>
      <p:sp>
        <p:nvSpPr>
          <p:cNvPr id="3" name="Espace réservé du contenu 2">
            <a:extLst>
              <a:ext uri="{FF2B5EF4-FFF2-40B4-BE49-F238E27FC236}">
                <a16:creationId xmlns:a16="http://schemas.microsoft.com/office/drawing/2014/main" id="{9F8D6F20-D6DA-81AB-6109-3F0372A643B6}"/>
              </a:ext>
            </a:extLst>
          </p:cNvPr>
          <p:cNvSpPr>
            <a:spLocks noGrp="1"/>
          </p:cNvSpPr>
          <p:nvPr>
            <p:ph idx="1"/>
          </p:nvPr>
        </p:nvSpPr>
        <p:spPr/>
        <p:txBody>
          <a:bodyPr/>
          <a:lstStyle/>
          <a:p>
            <a:r>
              <a:rPr lang="en-GB"/>
              <a:t>Other networks: oil, wood, etc. </a:t>
            </a:r>
            <a:endParaRPr lang="fr-BE"/>
          </a:p>
        </p:txBody>
      </p:sp>
      <p:sp>
        <p:nvSpPr>
          <p:cNvPr id="4" name="Espace réservé de la date 3">
            <a:extLst>
              <a:ext uri="{FF2B5EF4-FFF2-40B4-BE49-F238E27FC236}">
                <a16:creationId xmlns:a16="http://schemas.microsoft.com/office/drawing/2014/main" id="{3AD25DEE-8352-B4E7-98D8-F5ACBEDD836A}"/>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E12246F1-9EC1-C7B2-D7CC-939A15DFFFCF}"/>
              </a:ext>
            </a:extLst>
          </p:cNvPr>
          <p:cNvSpPr>
            <a:spLocks noGrp="1"/>
          </p:cNvSpPr>
          <p:nvPr>
            <p:ph type="sldNum" sz="quarter" idx="12"/>
          </p:nvPr>
        </p:nvSpPr>
        <p:spPr/>
        <p:txBody>
          <a:bodyPr/>
          <a:lstStyle/>
          <a:p>
            <a:fld id="{4D083C37-2F77-4599-8FB6-6E466D7AF0A8}" type="slidenum">
              <a:rPr lang="fr-BE" smtClean="0"/>
              <a:t>35</a:t>
            </a:fld>
            <a:endParaRPr lang="fr-BE"/>
          </a:p>
        </p:txBody>
      </p:sp>
    </p:spTree>
    <p:extLst>
      <p:ext uri="{BB962C8B-B14F-4D97-AF65-F5344CB8AC3E}">
        <p14:creationId xmlns:p14="http://schemas.microsoft.com/office/powerpoint/2010/main" val="747018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3F09AA-E7DD-DDD4-0A5C-92C0304119EC}"/>
              </a:ext>
            </a:extLst>
          </p:cNvPr>
          <p:cNvSpPr>
            <a:spLocks noGrp="1"/>
          </p:cNvSpPr>
          <p:nvPr>
            <p:ph type="title"/>
          </p:nvPr>
        </p:nvSpPr>
        <p:spPr/>
        <p:txBody>
          <a:bodyPr/>
          <a:lstStyle/>
          <a:p>
            <a:r>
              <a:rPr lang="en-GB"/>
              <a:t>Conversion systems – clean hydrogen</a:t>
            </a:r>
            <a:endParaRPr lang="fr-BE"/>
          </a:p>
        </p:txBody>
      </p:sp>
      <p:sp>
        <p:nvSpPr>
          <p:cNvPr id="3" name="Espace réservé du contenu 2">
            <a:extLst>
              <a:ext uri="{FF2B5EF4-FFF2-40B4-BE49-F238E27FC236}">
                <a16:creationId xmlns:a16="http://schemas.microsoft.com/office/drawing/2014/main" id="{928EF31E-E306-B1F5-BD88-620071A4A2EA}"/>
              </a:ext>
            </a:extLst>
          </p:cNvPr>
          <p:cNvSpPr>
            <a:spLocks noGrp="1"/>
          </p:cNvSpPr>
          <p:nvPr>
            <p:ph idx="1"/>
          </p:nvPr>
        </p:nvSpPr>
        <p:spPr>
          <a:xfrm>
            <a:off x="838200" y="1825625"/>
            <a:ext cx="8733817" cy="4351338"/>
          </a:xfrm>
        </p:spPr>
        <p:txBody>
          <a:bodyPr>
            <a:normAutofit/>
          </a:bodyPr>
          <a:lstStyle/>
          <a:p>
            <a:r>
              <a:rPr lang="en-GB"/>
              <a:t>Hydrogen is necessary for industry, and can be a solution for long term storage of renewable energy (e.g. to cope with seasonal variation of PV generation)</a:t>
            </a:r>
          </a:p>
          <a:p>
            <a:r>
              <a:rPr lang="en-GB"/>
              <a:t>Hydrogen currently mostly generated from fossiel fuels</a:t>
            </a:r>
          </a:p>
          <a:p>
            <a:pPr lvl="1"/>
            <a:r>
              <a:rPr lang="en-GB"/>
              <a:t>Need to move towards clean hydrogen. What is it?</a:t>
            </a:r>
          </a:p>
          <a:p>
            <a:endParaRPr lang="en-GB"/>
          </a:p>
        </p:txBody>
      </p:sp>
      <p:sp>
        <p:nvSpPr>
          <p:cNvPr id="4" name="Espace réservé de la date 3">
            <a:extLst>
              <a:ext uri="{FF2B5EF4-FFF2-40B4-BE49-F238E27FC236}">
                <a16:creationId xmlns:a16="http://schemas.microsoft.com/office/drawing/2014/main" id="{AA9E15DA-DA08-1DA3-E910-E2CA132B3D62}"/>
              </a:ext>
            </a:extLst>
          </p:cNvPr>
          <p:cNvSpPr>
            <a:spLocks noGrp="1"/>
          </p:cNvSpPr>
          <p:nvPr>
            <p:ph type="dt" sz="half" idx="10"/>
          </p:nvPr>
        </p:nvSpPr>
        <p:spPr/>
        <p:txBody>
          <a:bodyPr/>
          <a:lstStyle/>
          <a:p>
            <a:fld id="{CD5E4E8C-1BBF-43D2-B135-D6C5A618EA59}" type="datetime1">
              <a:rPr lang="fr-BE" smtClean="0"/>
              <a:pPr/>
              <a:t>04-11-22</a:t>
            </a:fld>
            <a:endParaRPr lang="fr-BE"/>
          </a:p>
        </p:txBody>
      </p:sp>
      <p:sp>
        <p:nvSpPr>
          <p:cNvPr id="5" name="Espace réservé du numéro de diapositive 4">
            <a:extLst>
              <a:ext uri="{FF2B5EF4-FFF2-40B4-BE49-F238E27FC236}">
                <a16:creationId xmlns:a16="http://schemas.microsoft.com/office/drawing/2014/main" id="{DFB98702-E0F9-E6C4-0616-E682ED46625B}"/>
              </a:ext>
            </a:extLst>
          </p:cNvPr>
          <p:cNvSpPr>
            <a:spLocks noGrp="1"/>
          </p:cNvSpPr>
          <p:nvPr>
            <p:ph type="sldNum" sz="quarter" idx="12"/>
          </p:nvPr>
        </p:nvSpPr>
        <p:spPr/>
        <p:txBody>
          <a:bodyPr/>
          <a:lstStyle/>
          <a:p>
            <a:fld id="{4D083C37-2F77-4599-8FB6-6E466D7AF0A8}" type="slidenum">
              <a:rPr lang="fr-BE" smtClean="0"/>
              <a:pPr/>
              <a:t>36</a:t>
            </a:fld>
            <a:endParaRPr lang="fr-BE"/>
          </a:p>
        </p:txBody>
      </p:sp>
      <p:pic>
        <p:nvPicPr>
          <p:cNvPr id="4098" name="Picture 2">
            <a:extLst>
              <a:ext uri="{FF2B5EF4-FFF2-40B4-BE49-F238E27FC236}">
                <a16:creationId xmlns:a16="http://schemas.microsoft.com/office/drawing/2014/main" id="{8E451CB5-0107-B716-19D5-6DAFCDB4A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7497" y="4315906"/>
            <a:ext cx="3323617" cy="217696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674B5460-BC8F-E79C-1FC0-578B6D664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570" y="4315099"/>
            <a:ext cx="1444558" cy="2178582"/>
          </a:xfrm>
          <a:prstGeom prst="rect">
            <a:avLst/>
          </a:prstGeom>
        </p:spPr>
      </p:pic>
      <p:sp>
        <p:nvSpPr>
          <p:cNvPr id="14" name="ZoneTexte 13">
            <a:extLst>
              <a:ext uri="{FF2B5EF4-FFF2-40B4-BE49-F238E27FC236}">
                <a16:creationId xmlns:a16="http://schemas.microsoft.com/office/drawing/2014/main" id="{291B1FF0-30FD-3FFC-A432-A9434A00E268}"/>
              </a:ext>
            </a:extLst>
          </p:cNvPr>
          <p:cNvSpPr txBox="1"/>
          <p:nvPr/>
        </p:nvSpPr>
        <p:spPr>
          <a:xfrm>
            <a:off x="1024860" y="4180162"/>
            <a:ext cx="1184940" cy="369332"/>
          </a:xfrm>
          <a:prstGeom prst="rect">
            <a:avLst/>
          </a:prstGeom>
          <a:noFill/>
        </p:spPr>
        <p:txBody>
          <a:bodyPr wrap="none" rtlCol="0">
            <a:spAutoFit/>
          </a:bodyPr>
          <a:lstStyle/>
          <a:p>
            <a:r>
              <a:rPr lang="en-GB"/>
              <a:t>Wikipedia:</a:t>
            </a:r>
            <a:endParaRPr lang="fr-BE"/>
          </a:p>
        </p:txBody>
      </p:sp>
    </p:spTree>
    <p:extLst>
      <p:ext uri="{BB962C8B-B14F-4D97-AF65-F5344CB8AC3E}">
        <p14:creationId xmlns:p14="http://schemas.microsoft.com/office/powerpoint/2010/main" val="2462225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9CFF52-A817-3ED9-069A-509FB3994BA1}"/>
              </a:ext>
            </a:extLst>
          </p:cNvPr>
          <p:cNvSpPr>
            <a:spLocks noGrp="1"/>
          </p:cNvSpPr>
          <p:nvPr>
            <p:ph type="title"/>
          </p:nvPr>
        </p:nvSpPr>
        <p:spPr/>
        <p:txBody>
          <a:bodyPr/>
          <a:lstStyle/>
          <a:p>
            <a:r>
              <a:rPr lang="en-GB"/>
              <a:t>What about the efficiency of clean hydrogen production?</a:t>
            </a:r>
            <a:endParaRPr lang="fr-BE"/>
          </a:p>
        </p:txBody>
      </p:sp>
      <p:sp>
        <p:nvSpPr>
          <p:cNvPr id="3" name="Espace réservé du contenu 2">
            <a:extLst>
              <a:ext uri="{FF2B5EF4-FFF2-40B4-BE49-F238E27FC236}">
                <a16:creationId xmlns:a16="http://schemas.microsoft.com/office/drawing/2014/main" id="{B8068A7F-295B-6CCB-9D27-223D90CDFE4A}"/>
              </a:ext>
            </a:extLst>
          </p:cNvPr>
          <p:cNvSpPr>
            <a:spLocks noGrp="1"/>
          </p:cNvSpPr>
          <p:nvPr>
            <p:ph idx="1"/>
          </p:nvPr>
        </p:nvSpPr>
        <p:spPr/>
        <p:txBody>
          <a:bodyPr/>
          <a:lstStyle/>
          <a:p>
            <a:pPr marL="0" indent="0">
              <a:buNone/>
            </a:pPr>
            <a:r>
              <a:rPr lang="en-GB"/>
              <a:t>Considering the industrial production of hydrogen, and using current best processes for water electrolysis (PEM or alkaline electrolysis) </a:t>
            </a:r>
          </a:p>
          <a:p>
            <a:r>
              <a:rPr lang="en-GB"/>
              <a:t>which have an effective electrical efficiency of 70–80%,</a:t>
            </a:r>
            <a:r>
              <a:rPr lang="en-GB">
                <a:hlinkClick r:id="rId2"/>
              </a:rPr>
              <a:t>[46]</a:t>
            </a:r>
            <a:r>
              <a:rPr lang="en-GB">
                <a:hlinkClick r:id="rId3"/>
              </a:rPr>
              <a:t>[47]</a:t>
            </a:r>
            <a:r>
              <a:rPr lang="en-GB">
                <a:hlinkClick r:id="rId4"/>
              </a:rPr>
              <a:t>[48]</a:t>
            </a:r>
            <a:r>
              <a:rPr lang="en-GB"/>
              <a:t> </a:t>
            </a:r>
          </a:p>
          <a:p>
            <a:r>
              <a:rPr lang="en-GB"/>
              <a:t>producing 1 kg of hydrogen (which has a </a:t>
            </a:r>
            <a:r>
              <a:rPr lang="en-GB">
                <a:hlinkClick r:id="rId5" tooltip="Specific energy"/>
              </a:rPr>
              <a:t>specific energy</a:t>
            </a:r>
            <a:r>
              <a:rPr lang="en-GB"/>
              <a:t> of 143 MJ/kg) requires 50–55 kW⋅h (180–200 MJ) of electricity. </a:t>
            </a:r>
          </a:p>
          <a:p>
            <a:r>
              <a:rPr lang="en-GB"/>
              <a:t>As of 2022, different analysts predict annual manufacture of equipment by 2030 as 47 GW, 104 GW and 180 GW, respectively.</a:t>
            </a:r>
            <a:r>
              <a:rPr lang="en-GB">
                <a:hlinkClick r:id="rId6"/>
              </a:rPr>
              <a:t>[50]</a:t>
            </a:r>
            <a:endParaRPr lang="fr-BE"/>
          </a:p>
        </p:txBody>
      </p:sp>
      <p:sp>
        <p:nvSpPr>
          <p:cNvPr id="4" name="Espace réservé de la date 3">
            <a:extLst>
              <a:ext uri="{FF2B5EF4-FFF2-40B4-BE49-F238E27FC236}">
                <a16:creationId xmlns:a16="http://schemas.microsoft.com/office/drawing/2014/main" id="{07DE40A8-5DC4-7E10-9B47-112179A4B0CD}"/>
              </a:ext>
            </a:extLst>
          </p:cNvPr>
          <p:cNvSpPr>
            <a:spLocks noGrp="1"/>
          </p:cNvSpPr>
          <p:nvPr>
            <p:ph type="dt" sz="half" idx="10"/>
          </p:nvPr>
        </p:nvSpPr>
        <p:spPr/>
        <p:txBody>
          <a:bodyPr/>
          <a:lstStyle/>
          <a:p>
            <a:fld id="{B63A0847-A764-4FF7-9608-39DAC3F03847}" type="datetime1">
              <a:rPr lang="fr-BE" smtClean="0"/>
              <a:pPr/>
              <a:t>04-11-22</a:t>
            </a:fld>
            <a:endParaRPr lang="fr-BE"/>
          </a:p>
        </p:txBody>
      </p:sp>
      <p:sp>
        <p:nvSpPr>
          <p:cNvPr id="5" name="Espace réservé du numéro de diapositive 4">
            <a:extLst>
              <a:ext uri="{FF2B5EF4-FFF2-40B4-BE49-F238E27FC236}">
                <a16:creationId xmlns:a16="http://schemas.microsoft.com/office/drawing/2014/main" id="{12999B46-D3C7-E800-AB8C-5F3CF3B36B66}"/>
              </a:ext>
            </a:extLst>
          </p:cNvPr>
          <p:cNvSpPr>
            <a:spLocks noGrp="1"/>
          </p:cNvSpPr>
          <p:nvPr>
            <p:ph type="sldNum" sz="quarter" idx="12"/>
          </p:nvPr>
        </p:nvSpPr>
        <p:spPr/>
        <p:txBody>
          <a:bodyPr/>
          <a:lstStyle/>
          <a:p>
            <a:fld id="{4D083C37-2F77-4599-8FB6-6E466D7AF0A8}" type="slidenum">
              <a:rPr lang="fr-BE" smtClean="0"/>
              <a:pPr/>
              <a:t>37</a:t>
            </a:fld>
            <a:endParaRPr lang="fr-BE"/>
          </a:p>
        </p:txBody>
      </p:sp>
      <p:sp>
        <p:nvSpPr>
          <p:cNvPr id="7" name="ZoneTexte 6">
            <a:extLst>
              <a:ext uri="{FF2B5EF4-FFF2-40B4-BE49-F238E27FC236}">
                <a16:creationId xmlns:a16="http://schemas.microsoft.com/office/drawing/2014/main" id="{211E20DC-3705-7DAE-908D-8381AC75FF7E}"/>
              </a:ext>
            </a:extLst>
          </p:cNvPr>
          <p:cNvSpPr txBox="1"/>
          <p:nvPr/>
        </p:nvSpPr>
        <p:spPr>
          <a:xfrm>
            <a:off x="3229583" y="6308209"/>
            <a:ext cx="6096000" cy="369332"/>
          </a:xfrm>
          <a:prstGeom prst="rect">
            <a:avLst/>
          </a:prstGeom>
          <a:noFill/>
        </p:spPr>
        <p:txBody>
          <a:bodyPr wrap="square">
            <a:spAutoFit/>
          </a:bodyPr>
          <a:lstStyle/>
          <a:p>
            <a:r>
              <a:rPr lang="fr-BE"/>
              <a:t>Source: https://en.m.wikipedia.org/wiki/Electrolysis_of_water</a:t>
            </a:r>
          </a:p>
        </p:txBody>
      </p:sp>
    </p:spTree>
    <p:extLst>
      <p:ext uri="{BB962C8B-B14F-4D97-AF65-F5344CB8AC3E}">
        <p14:creationId xmlns:p14="http://schemas.microsoft.com/office/powerpoint/2010/main" val="3920564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91D428-28FC-5A55-CEAD-56CBD1FF3C69}"/>
              </a:ext>
            </a:extLst>
          </p:cNvPr>
          <p:cNvSpPr>
            <a:spLocks noGrp="1"/>
          </p:cNvSpPr>
          <p:nvPr>
            <p:ph type="title"/>
          </p:nvPr>
        </p:nvSpPr>
        <p:spPr/>
        <p:txBody>
          <a:bodyPr/>
          <a:lstStyle/>
          <a:p>
            <a:r>
              <a:rPr lang="en-GB"/>
              <a:t>Note on clean hydrogen</a:t>
            </a:r>
            <a:endParaRPr lang="fr-BE"/>
          </a:p>
        </p:txBody>
      </p:sp>
      <p:sp>
        <p:nvSpPr>
          <p:cNvPr id="3" name="Espace réservé du contenu 2">
            <a:extLst>
              <a:ext uri="{FF2B5EF4-FFF2-40B4-BE49-F238E27FC236}">
                <a16:creationId xmlns:a16="http://schemas.microsoft.com/office/drawing/2014/main" id="{2B711DAE-B951-1393-07EE-D86E16596758}"/>
              </a:ext>
            </a:extLst>
          </p:cNvPr>
          <p:cNvSpPr>
            <a:spLocks noGrp="1"/>
          </p:cNvSpPr>
          <p:nvPr>
            <p:ph idx="1"/>
          </p:nvPr>
        </p:nvSpPr>
        <p:spPr/>
        <p:txBody>
          <a:bodyPr>
            <a:normAutofit fontScale="92500" lnSpcReduction="20000"/>
          </a:bodyPr>
          <a:lstStyle/>
          <a:p>
            <a:r>
              <a:rPr lang="en-GB" i="1"/>
              <a:t>Green hydrogen has been hailed as a clean energy source for the future. </a:t>
            </a:r>
          </a:p>
          <a:p>
            <a:r>
              <a:rPr lang="en-GB" i="1"/>
              <a:t>But the gas itself is invisible – so why are so many colourful descriptions used when referring to it?</a:t>
            </a:r>
          </a:p>
          <a:p>
            <a:pPr lvl="1"/>
            <a:r>
              <a:rPr lang="en-GB" i="1"/>
              <a:t>It all comes down to the way it is produced. Hydrogen emits only water when burned. But creating it can be carbon intensive.</a:t>
            </a:r>
          </a:p>
          <a:p>
            <a:pPr lvl="1"/>
            <a:r>
              <a:rPr lang="en-GB" i="1"/>
              <a:t>So various ways to lessen this impact have been developed – and scientists assign colours to the different types to distinguish between them.</a:t>
            </a:r>
          </a:p>
          <a:p>
            <a:r>
              <a:rPr lang="en-GB" i="1"/>
              <a:t>Depending on production methods, hydrogen can be grey, blue or green – and sometimes even pink, yellow or turquoise – although naming conventions can vary across countries and over time.</a:t>
            </a:r>
          </a:p>
          <a:p>
            <a:r>
              <a:rPr lang="en-GB" b="0" i="1">
                <a:solidFill>
                  <a:srgbClr val="141414"/>
                </a:solidFill>
                <a:effectLst/>
                <a:latin typeface="Akkurat"/>
              </a:rPr>
              <a:t>But green hydrogen is the only type produced in a climate-neutral manner, meaning it could play a </a:t>
            </a:r>
            <a:r>
              <a:rPr lang="en-GB" b="0" i="1">
                <a:solidFill>
                  <a:srgbClr val="0065F2"/>
                </a:solidFill>
                <a:effectLst/>
                <a:latin typeface="Akkurat"/>
                <a:hlinkClick r:id="rId2"/>
              </a:rPr>
              <a:t>vital role</a:t>
            </a:r>
            <a:r>
              <a:rPr lang="en-GB" b="0" i="1">
                <a:solidFill>
                  <a:srgbClr val="141414"/>
                </a:solidFill>
                <a:effectLst/>
                <a:latin typeface="Akkurat"/>
              </a:rPr>
              <a:t> in global efforts to</a:t>
            </a:r>
            <a:r>
              <a:rPr lang="en-GB" b="0" i="1">
                <a:solidFill>
                  <a:srgbClr val="0065F2"/>
                </a:solidFill>
                <a:effectLst/>
                <a:latin typeface="Akkurat"/>
                <a:hlinkClick r:id="rId3"/>
              </a:rPr>
              <a:t> reduce emissions to net zero by 2050</a:t>
            </a:r>
            <a:r>
              <a:rPr lang="en-GB" b="0" i="1">
                <a:solidFill>
                  <a:srgbClr val="141414"/>
                </a:solidFill>
                <a:effectLst/>
                <a:latin typeface="Akkurat"/>
              </a:rPr>
              <a:t>.</a:t>
            </a:r>
            <a:endParaRPr lang="fr-BE" i="1"/>
          </a:p>
          <a:p>
            <a:endParaRPr lang="en-GB" i="1"/>
          </a:p>
          <a:p>
            <a:endParaRPr lang="fr-BE"/>
          </a:p>
        </p:txBody>
      </p:sp>
      <p:sp>
        <p:nvSpPr>
          <p:cNvPr id="4" name="Espace réservé de la date 3">
            <a:extLst>
              <a:ext uri="{FF2B5EF4-FFF2-40B4-BE49-F238E27FC236}">
                <a16:creationId xmlns:a16="http://schemas.microsoft.com/office/drawing/2014/main" id="{0DBC705F-004C-5CA9-E286-B3A50F7A4014}"/>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607D9854-70DF-7EBF-BE73-ADC58A73458A}"/>
              </a:ext>
            </a:extLst>
          </p:cNvPr>
          <p:cNvSpPr>
            <a:spLocks noGrp="1"/>
          </p:cNvSpPr>
          <p:nvPr>
            <p:ph type="sldNum" sz="quarter" idx="12"/>
          </p:nvPr>
        </p:nvSpPr>
        <p:spPr/>
        <p:txBody>
          <a:bodyPr/>
          <a:lstStyle/>
          <a:p>
            <a:fld id="{4D083C37-2F77-4599-8FB6-6E466D7AF0A8}" type="slidenum">
              <a:rPr lang="fr-BE" smtClean="0"/>
              <a:t>38</a:t>
            </a:fld>
            <a:endParaRPr lang="fr-BE"/>
          </a:p>
        </p:txBody>
      </p:sp>
      <p:sp>
        <p:nvSpPr>
          <p:cNvPr id="6" name="ZoneTexte 5">
            <a:extLst>
              <a:ext uri="{FF2B5EF4-FFF2-40B4-BE49-F238E27FC236}">
                <a16:creationId xmlns:a16="http://schemas.microsoft.com/office/drawing/2014/main" id="{C0C64E80-2611-12DE-0946-6DDF32D3B9D1}"/>
              </a:ext>
            </a:extLst>
          </p:cNvPr>
          <p:cNvSpPr txBox="1"/>
          <p:nvPr/>
        </p:nvSpPr>
        <p:spPr>
          <a:xfrm>
            <a:off x="2153055" y="6169709"/>
            <a:ext cx="8132324" cy="369332"/>
          </a:xfrm>
          <a:prstGeom prst="rect">
            <a:avLst/>
          </a:prstGeom>
          <a:noFill/>
        </p:spPr>
        <p:txBody>
          <a:bodyPr wrap="square">
            <a:spAutoFit/>
          </a:bodyPr>
          <a:lstStyle/>
          <a:p>
            <a:r>
              <a:rPr lang="fr-BE"/>
              <a:t>Source: https://www.weforum.org/agenda/2021/07/clean-energy-green-hydrogen/</a:t>
            </a:r>
          </a:p>
        </p:txBody>
      </p:sp>
    </p:spTree>
    <p:extLst>
      <p:ext uri="{BB962C8B-B14F-4D97-AF65-F5344CB8AC3E}">
        <p14:creationId xmlns:p14="http://schemas.microsoft.com/office/powerpoint/2010/main" val="783496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81" name="Freeform: Shape 308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83" name="Freeform: Shape 308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4F86CEB5-DB2F-3E7F-394E-249D0A819B4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Conversion systems –Synthetic fuels</a:t>
            </a:r>
          </a:p>
        </p:txBody>
      </p:sp>
      <p:sp>
        <p:nvSpPr>
          <p:cNvPr id="3085" name="Rectangle 308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7" name="Rectangle 308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A1908FB9-CA23-2665-E618-CFEFF01E80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69920" y="625684"/>
            <a:ext cx="5897708" cy="545538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e la date 3">
            <a:extLst>
              <a:ext uri="{FF2B5EF4-FFF2-40B4-BE49-F238E27FC236}">
                <a16:creationId xmlns:a16="http://schemas.microsoft.com/office/drawing/2014/main" id="{69E1C5EB-9147-3C9E-4C8A-D204585219D2}"/>
              </a:ext>
            </a:extLst>
          </p:cNvPr>
          <p:cNvSpPr>
            <a:spLocks noGrp="1"/>
          </p:cNvSpPr>
          <p:nvPr>
            <p:ph type="dt" sz="half" idx="10"/>
          </p:nvPr>
        </p:nvSpPr>
        <p:spPr>
          <a:xfrm>
            <a:off x="477981" y="6356350"/>
            <a:ext cx="2743200" cy="365125"/>
          </a:xfrm>
        </p:spPr>
        <p:txBody>
          <a:bodyPr vert="horz" lIns="91440" tIns="45720" rIns="91440" bIns="45720" rtlCol="0" anchor="ctr">
            <a:normAutofit/>
          </a:bodyPr>
          <a:lstStyle/>
          <a:p>
            <a:pPr>
              <a:spcAft>
                <a:spcPts val="600"/>
              </a:spcAft>
            </a:pPr>
            <a:fld id="{B63A0847-A764-4FF7-9608-39DAC3F03847}" type="datetime1">
              <a:rPr lang="en-US">
                <a:solidFill>
                  <a:schemeClr val="tx1">
                    <a:lumMod val="50000"/>
                    <a:lumOff val="50000"/>
                  </a:schemeClr>
                </a:solidFill>
              </a:rPr>
              <a:pPr>
                <a:spcAft>
                  <a:spcPts val="600"/>
                </a:spcAft>
              </a:pPr>
              <a:t>11/4/2022</a:t>
            </a:fld>
            <a:endParaRPr lang="en-US">
              <a:solidFill>
                <a:schemeClr val="tx1">
                  <a:lumMod val="50000"/>
                  <a:lumOff val="50000"/>
                </a:schemeClr>
              </a:solidFill>
            </a:endParaRPr>
          </a:p>
        </p:txBody>
      </p:sp>
      <p:sp>
        <p:nvSpPr>
          <p:cNvPr id="5" name="Espace réservé du numéro de diapositive 4">
            <a:extLst>
              <a:ext uri="{FF2B5EF4-FFF2-40B4-BE49-F238E27FC236}">
                <a16:creationId xmlns:a16="http://schemas.microsoft.com/office/drawing/2014/main" id="{DA78C2E8-C738-0CFD-3C03-71D417C4ED1C}"/>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4D083C37-2F77-4599-8FB6-6E466D7AF0A8}" type="slidenum">
              <a:rPr lang="en-US">
                <a:solidFill>
                  <a:schemeClr val="tx1">
                    <a:lumMod val="50000"/>
                    <a:lumOff val="50000"/>
                  </a:schemeClr>
                </a:solidFill>
              </a:rPr>
              <a:pPr>
                <a:spcAft>
                  <a:spcPts val="600"/>
                </a:spcAft>
              </a:pPr>
              <a:t>39</a:t>
            </a:fld>
            <a:endParaRPr lang="en-US">
              <a:solidFill>
                <a:schemeClr val="tx1">
                  <a:lumMod val="50000"/>
                  <a:lumOff val="50000"/>
                </a:schemeClr>
              </a:solidFill>
            </a:endParaRPr>
          </a:p>
        </p:txBody>
      </p:sp>
    </p:spTree>
    <p:extLst>
      <p:ext uri="{BB962C8B-B14F-4D97-AF65-F5344CB8AC3E}">
        <p14:creationId xmlns:p14="http://schemas.microsoft.com/office/powerpoint/2010/main" val="283665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C90B8E4-0751-61F0-2FDA-ABC3FC8784B4}"/>
              </a:ext>
            </a:extLst>
          </p:cNvPr>
          <p:cNvSpPr>
            <a:spLocks noGrp="1"/>
          </p:cNvSpPr>
          <p:nvPr>
            <p:ph type="title"/>
          </p:nvPr>
        </p:nvSpPr>
        <p:spPr/>
        <p:txBody>
          <a:bodyPr/>
          <a:lstStyle/>
          <a:p>
            <a:r>
              <a:rPr lang="en-GB"/>
              <a:t>Power and energy</a:t>
            </a:r>
            <a:endParaRPr lang="fr-BE"/>
          </a:p>
        </p:txBody>
      </p:sp>
      <p:sp>
        <p:nvSpPr>
          <p:cNvPr id="5" name="Espace réservé du texte 4">
            <a:extLst>
              <a:ext uri="{FF2B5EF4-FFF2-40B4-BE49-F238E27FC236}">
                <a16:creationId xmlns:a16="http://schemas.microsoft.com/office/drawing/2014/main" id="{E3501B02-B2AE-B759-5A76-15C32E99A327}"/>
              </a:ext>
            </a:extLst>
          </p:cNvPr>
          <p:cNvSpPr>
            <a:spLocks noGrp="1"/>
          </p:cNvSpPr>
          <p:nvPr>
            <p:ph type="body" idx="1"/>
          </p:nvPr>
        </p:nvSpPr>
        <p:spPr/>
        <p:txBody>
          <a:bodyPr/>
          <a:lstStyle/>
          <a:p>
            <a:endParaRPr lang="fr-BE"/>
          </a:p>
        </p:txBody>
      </p:sp>
      <p:sp>
        <p:nvSpPr>
          <p:cNvPr id="2" name="Espace réservé de la date 1">
            <a:extLst>
              <a:ext uri="{FF2B5EF4-FFF2-40B4-BE49-F238E27FC236}">
                <a16:creationId xmlns:a16="http://schemas.microsoft.com/office/drawing/2014/main" id="{078B006A-C8AD-05B6-F74C-2E11B5E3A5AA}"/>
              </a:ext>
            </a:extLst>
          </p:cNvPr>
          <p:cNvSpPr>
            <a:spLocks noGrp="1"/>
          </p:cNvSpPr>
          <p:nvPr>
            <p:ph type="dt" sz="half" idx="10"/>
          </p:nvPr>
        </p:nvSpPr>
        <p:spPr/>
        <p:txBody>
          <a:bodyPr/>
          <a:lstStyle/>
          <a:p>
            <a:fld id="{CA30B8B9-C4CC-4AF8-8A74-C6D09917E981}" type="datetime1">
              <a:rPr lang="fr-BE" smtClean="0"/>
              <a:t>04-11-22</a:t>
            </a:fld>
            <a:endParaRPr lang="fr-BE"/>
          </a:p>
        </p:txBody>
      </p:sp>
      <p:sp>
        <p:nvSpPr>
          <p:cNvPr id="3" name="Espace réservé du numéro de diapositive 2">
            <a:extLst>
              <a:ext uri="{FF2B5EF4-FFF2-40B4-BE49-F238E27FC236}">
                <a16:creationId xmlns:a16="http://schemas.microsoft.com/office/drawing/2014/main" id="{0885431F-14A9-518A-9B5B-E638B770CBE9}"/>
              </a:ext>
            </a:extLst>
          </p:cNvPr>
          <p:cNvSpPr>
            <a:spLocks noGrp="1"/>
          </p:cNvSpPr>
          <p:nvPr>
            <p:ph type="sldNum" sz="quarter" idx="12"/>
          </p:nvPr>
        </p:nvSpPr>
        <p:spPr/>
        <p:txBody>
          <a:bodyPr/>
          <a:lstStyle/>
          <a:p>
            <a:fld id="{4D083C37-2F77-4599-8FB6-6E466D7AF0A8}" type="slidenum">
              <a:rPr lang="fr-BE" smtClean="0"/>
              <a:t>4</a:t>
            </a:fld>
            <a:endParaRPr lang="fr-BE"/>
          </a:p>
        </p:txBody>
      </p:sp>
    </p:spTree>
    <p:extLst>
      <p:ext uri="{BB962C8B-B14F-4D97-AF65-F5344CB8AC3E}">
        <p14:creationId xmlns:p14="http://schemas.microsoft.com/office/powerpoint/2010/main" val="3659414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395BF61-B4C1-8DF4-A948-E86B87917519}"/>
              </a:ext>
            </a:extLst>
          </p:cNvPr>
          <p:cNvSpPr>
            <a:spLocks noGrp="1"/>
          </p:cNvSpPr>
          <p:nvPr>
            <p:ph type="title"/>
          </p:nvPr>
        </p:nvSpPr>
        <p:spPr/>
        <p:txBody>
          <a:bodyPr/>
          <a:lstStyle/>
          <a:p>
            <a:pPr marL="0" indent="0">
              <a:buNone/>
            </a:pPr>
            <a:r>
              <a:rPr lang="en-GB"/>
              <a:t>Energy planning is a very complex problem</a:t>
            </a:r>
          </a:p>
        </p:txBody>
      </p:sp>
      <p:sp>
        <p:nvSpPr>
          <p:cNvPr id="5" name="Espace réservé du contenu 4">
            <a:extLst>
              <a:ext uri="{FF2B5EF4-FFF2-40B4-BE49-F238E27FC236}">
                <a16:creationId xmlns:a16="http://schemas.microsoft.com/office/drawing/2014/main" id="{77CEFC83-08BA-1D0A-36CC-B93285A82989}"/>
              </a:ext>
            </a:extLst>
          </p:cNvPr>
          <p:cNvSpPr>
            <a:spLocks noGrp="1"/>
          </p:cNvSpPr>
          <p:nvPr>
            <p:ph idx="1"/>
          </p:nvPr>
        </p:nvSpPr>
        <p:spPr/>
        <p:txBody>
          <a:bodyPr>
            <a:normAutofit/>
          </a:bodyPr>
          <a:lstStyle/>
          <a:p>
            <a:pPr lvl="1"/>
            <a:r>
              <a:rPr lang="en-GB"/>
              <a:t>Energy impacts all aspects of life</a:t>
            </a:r>
          </a:p>
          <a:p>
            <a:pPr lvl="1"/>
            <a:r>
              <a:rPr lang="en-GB"/>
              <a:t>There is much uncertainty on technologies, efficiencies, availability of resources</a:t>
            </a:r>
          </a:p>
          <a:p>
            <a:pPr lvl="1"/>
            <a:r>
              <a:rPr lang="en-GB"/>
              <a:t>Networks must be built to transmit energy in various forms</a:t>
            </a:r>
          </a:p>
          <a:p>
            <a:pPr lvl="1"/>
            <a:r>
              <a:rPr lang="en-GB"/>
              <a:t>We must work on the demand side as well</a:t>
            </a:r>
          </a:p>
          <a:p>
            <a:pPr lvl="1"/>
            <a:r>
              <a:rPr lang="en-GB"/>
              <a:t>We inherit from the current situation</a:t>
            </a:r>
          </a:p>
          <a:p>
            <a:pPr lvl="1"/>
            <a:r>
              <a:rPr lang="en-GB"/>
              <a:t>State budgets are limited</a:t>
            </a:r>
          </a:p>
          <a:p>
            <a:pPr lvl="1"/>
            <a:r>
              <a:rPr lang="en-GB"/>
              <a:t>Transition should be fast</a:t>
            </a:r>
          </a:p>
          <a:p>
            <a:pPr lvl="1"/>
            <a:r>
              <a:rPr lang="en-GB"/>
              <a:t>Many actors make decisions =&gt; huge need for coordination</a:t>
            </a:r>
          </a:p>
          <a:p>
            <a:pPr lvl="1"/>
            <a:endParaRPr lang="en-GB"/>
          </a:p>
          <a:p>
            <a:pPr lvl="1"/>
            <a:r>
              <a:rPr lang="en-GB"/>
              <a:t>… There is no easy solution</a:t>
            </a:r>
          </a:p>
          <a:p>
            <a:pPr marL="457200" lvl="1" indent="0">
              <a:buNone/>
            </a:pPr>
            <a:endParaRPr lang="en-GB"/>
          </a:p>
        </p:txBody>
      </p:sp>
      <p:sp>
        <p:nvSpPr>
          <p:cNvPr id="2" name="Espace réservé de la date 1">
            <a:extLst>
              <a:ext uri="{FF2B5EF4-FFF2-40B4-BE49-F238E27FC236}">
                <a16:creationId xmlns:a16="http://schemas.microsoft.com/office/drawing/2014/main" id="{BA56D1AD-B167-837E-DDB3-73FD454249F6}"/>
              </a:ext>
            </a:extLst>
          </p:cNvPr>
          <p:cNvSpPr>
            <a:spLocks noGrp="1"/>
          </p:cNvSpPr>
          <p:nvPr>
            <p:ph type="dt" sz="half" idx="10"/>
          </p:nvPr>
        </p:nvSpPr>
        <p:spPr/>
        <p:txBody>
          <a:bodyPr/>
          <a:lstStyle/>
          <a:p>
            <a:fld id="{A458732F-C3DE-4E1B-B4D2-F6E1C42819E4}" type="datetime1">
              <a:rPr lang="fr-BE" smtClean="0"/>
              <a:t>04-11-22</a:t>
            </a:fld>
            <a:endParaRPr lang="fr-BE"/>
          </a:p>
        </p:txBody>
      </p:sp>
      <p:sp>
        <p:nvSpPr>
          <p:cNvPr id="3" name="Espace réservé du numéro de diapositive 2">
            <a:extLst>
              <a:ext uri="{FF2B5EF4-FFF2-40B4-BE49-F238E27FC236}">
                <a16:creationId xmlns:a16="http://schemas.microsoft.com/office/drawing/2014/main" id="{32A796E1-484D-6EBD-62FB-52195B9E4017}"/>
              </a:ext>
            </a:extLst>
          </p:cNvPr>
          <p:cNvSpPr>
            <a:spLocks noGrp="1"/>
          </p:cNvSpPr>
          <p:nvPr>
            <p:ph type="sldNum" sz="quarter" idx="12"/>
          </p:nvPr>
        </p:nvSpPr>
        <p:spPr/>
        <p:txBody>
          <a:bodyPr/>
          <a:lstStyle/>
          <a:p>
            <a:fld id="{4D083C37-2F77-4599-8FB6-6E466D7AF0A8}" type="slidenum">
              <a:rPr lang="fr-BE" smtClean="0"/>
              <a:t>40</a:t>
            </a:fld>
            <a:endParaRPr lang="fr-BE"/>
          </a:p>
        </p:txBody>
      </p:sp>
    </p:spTree>
    <p:extLst>
      <p:ext uri="{BB962C8B-B14F-4D97-AF65-F5344CB8AC3E}">
        <p14:creationId xmlns:p14="http://schemas.microsoft.com/office/powerpoint/2010/main" val="3091172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0243EB-72CC-8A05-7069-2C15305FB78F}"/>
              </a:ext>
            </a:extLst>
          </p:cNvPr>
          <p:cNvSpPr>
            <a:spLocks noGrp="1"/>
          </p:cNvSpPr>
          <p:nvPr>
            <p:ph type="title"/>
          </p:nvPr>
        </p:nvSpPr>
        <p:spPr/>
        <p:txBody>
          <a:bodyPr/>
          <a:lstStyle/>
          <a:p>
            <a:r>
              <a:rPr lang="en-GB"/>
              <a:t>The energy scope model</a:t>
            </a:r>
            <a:endParaRPr lang="fr-BE"/>
          </a:p>
        </p:txBody>
      </p:sp>
      <p:sp>
        <p:nvSpPr>
          <p:cNvPr id="4" name="Espace réservé de la date 3">
            <a:extLst>
              <a:ext uri="{FF2B5EF4-FFF2-40B4-BE49-F238E27FC236}">
                <a16:creationId xmlns:a16="http://schemas.microsoft.com/office/drawing/2014/main" id="{811F9C1F-C5A5-DEC5-3CBB-11D129D7A03D}"/>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17A9ADEE-5A7C-D4B0-C5FA-E922F1384BC0}"/>
              </a:ext>
            </a:extLst>
          </p:cNvPr>
          <p:cNvSpPr>
            <a:spLocks noGrp="1"/>
          </p:cNvSpPr>
          <p:nvPr>
            <p:ph type="sldNum" sz="quarter" idx="12"/>
          </p:nvPr>
        </p:nvSpPr>
        <p:spPr/>
        <p:txBody>
          <a:bodyPr/>
          <a:lstStyle/>
          <a:p>
            <a:fld id="{4D083C37-2F77-4599-8FB6-6E466D7AF0A8}" type="slidenum">
              <a:rPr lang="fr-BE" smtClean="0"/>
              <a:t>41</a:t>
            </a:fld>
            <a:endParaRPr lang="fr-BE"/>
          </a:p>
        </p:txBody>
      </p:sp>
      <p:pic>
        <p:nvPicPr>
          <p:cNvPr id="5124" name="Picture 4" descr="Logo">
            <a:extLst>
              <a:ext uri="{FF2B5EF4-FFF2-40B4-BE49-F238E27FC236}">
                <a16:creationId xmlns:a16="http://schemas.microsoft.com/office/drawing/2014/main" id="{3218BF1F-7FD1-53B5-2741-9FFC9252C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434" y="1582603"/>
            <a:ext cx="4603931" cy="459436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5F86FFD5-D4E9-F915-E9F4-FCDBFFE03B7E}"/>
              </a:ext>
            </a:extLst>
          </p:cNvPr>
          <p:cNvSpPr txBox="1"/>
          <p:nvPr/>
        </p:nvSpPr>
        <p:spPr>
          <a:xfrm>
            <a:off x="2989635" y="6356350"/>
            <a:ext cx="7717276" cy="369332"/>
          </a:xfrm>
          <a:prstGeom prst="rect">
            <a:avLst/>
          </a:prstGeom>
          <a:noFill/>
        </p:spPr>
        <p:txBody>
          <a:bodyPr wrap="square">
            <a:spAutoFit/>
          </a:bodyPr>
          <a:lstStyle/>
          <a:p>
            <a:r>
              <a:rPr lang="fr-BE"/>
              <a:t>Source: </a:t>
            </a:r>
            <a:r>
              <a:rPr lang="fr-BE">
                <a:hlinkClick r:id="rId3"/>
              </a:rPr>
              <a:t>https://energyscope-td.readthedocs.io/en/master/index.html#</a:t>
            </a:r>
            <a:r>
              <a:rPr lang="fr-BE"/>
              <a:t> </a:t>
            </a:r>
          </a:p>
        </p:txBody>
      </p:sp>
      <p:sp>
        <p:nvSpPr>
          <p:cNvPr id="10" name="ZoneTexte 9">
            <a:extLst>
              <a:ext uri="{FF2B5EF4-FFF2-40B4-BE49-F238E27FC236}">
                <a16:creationId xmlns:a16="http://schemas.microsoft.com/office/drawing/2014/main" id="{BFC091C7-2242-000E-A0E1-90CF1263BEB3}"/>
              </a:ext>
            </a:extLst>
          </p:cNvPr>
          <p:cNvSpPr txBox="1"/>
          <p:nvPr/>
        </p:nvSpPr>
        <p:spPr>
          <a:xfrm>
            <a:off x="6783546" y="5170358"/>
            <a:ext cx="4323698" cy="830997"/>
          </a:xfrm>
          <a:prstGeom prst="rect">
            <a:avLst/>
          </a:prstGeom>
          <a:noFill/>
        </p:spPr>
        <p:txBody>
          <a:bodyPr wrap="square">
            <a:spAutoFit/>
          </a:bodyPr>
          <a:lstStyle/>
          <a:p>
            <a:r>
              <a:rPr lang="fr-BE" sz="1200" b="0" i="0">
                <a:solidFill>
                  <a:srgbClr val="404040"/>
                </a:solidFill>
                <a:effectLst/>
                <a:latin typeface="Lato" panose="020F0502020204030203" pitchFamily="34" charset="0"/>
              </a:rPr>
              <a:t>Reference: Gauthier Limpens, Stefano Moret, Hervé Jeanmart, and Francois Maréchal. EnergyScope TD: A novel open-source model for regional energy systems. </a:t>
            </a:r>
            <a:r>
              <a:rPr lang="fr-BE" sz="1200" b="0" i="1">
                <a:solidFill>
                  <a:srgbClr val="404040"/>
                </a:solidFill>
                <a:effectLst/>
                <a:latin typeface="Lato" panose="020F0502020204030203" pitchFamily="34" charset="0"/>
              </a:rPr>
              <a:t>Applied Energy</a:t>
            </a:r>
            <a:r>
              <a:rPr lang="fr-BE" sz="1200" b="0" i="0">
                <a:solidFill>
                  <a:srgbClr val="404040"/>
                </a:solidFill>
                <a:effectLst/>
                <a:latin typeface="Lato" panose="020F0502020204030203" pitchFamily="34" charset="0"/>
              </a:rPr>
              <a:t>, 255(March):113729, 2019.</a:t>
            </a:r>
            <a:endParaRPr lang="fr-BE" sz="1200"/>
          </a:p>
        </p:txBody>
      </p:sp>
      <p:sp>
        <p:nvSpPr>
          <p:cNvPr id="12" name="ZoneTexte 11">
            <a:extLst>
              <a:ext uri="{FF2B5EF4-FFF2-40B4-BE49-F238E27FC236}">
                <a16:creationId xmlns:a16="http://schemas.microsoft.com/office/drawing/2014/main" id="{3632105A-1B00-F66A-F16C-A4F4F00D732A}"/>
              </a:ext>
            </a:extLst>
          </p:cNvPr>
          <p:cNvSpPr txBox="1"/>
          <p:nvPr/>
        </p:nvSpPr>
        <p:spPr>
          <a:xfrm>
            <a:off x="6783546" y="1185877"/>
            <a:ext cx="4870314" cy="2585323"/>
          </a:xfrm>
          <a:prstGeom prst="rect">
            <a:avLst/>
          </a:prstGeom>
          <a:noFill/>
        </p:spPr>
        <p:txBody>
          <a:bodyPr wrap="square">
            <a:spAutoFit/>
          </a:bodyPr>
          <a:lstStyle/>
          <a:p>
            <a:pPr algn="l"/>
            <a:r>
              <a:rPr lang="en-GB" b="0" i="1">
                <a:solidFill>
                  <a:srgbClr val="404040"/>
                </a:solidFill>
                <a:effectLst/>
                <a:latin typeface="Lato" panose="020F0502020204030203" pitchFamily="34" charset="0"/>
              </a:rPr>
              <a:t>The EnergyScope project is an open-source whole-energy system for regional energy system. The model optimises the design and hourly operation over a year for a target year.</a:t>
            </a:r>
          </a:p>
          <a:p>
            <a:pPr algn="l"/>
            <a:endParaRPr lang="en-GB" b="0" i="1">
              <a:solidFill>
                <a:srgbClr val="404040"/>
              </a:solidFill>
              <a:effectLst/>
              <a:latin typeface="Lato" panose="020F0502020204030203" pitchFamily="34" charset="0"/>
            </a:endParaRPr>
          </a:p>
          <a:p>
            <a:pPr algn="l"/>
            <a:r>
              <a:rPr lang="en-GB" b="0" i="1">
                <a:solidFill>
                  <a:srgbClr val="404040"/>
                </a:solidFill>
                <a:effectLst/>
                <a:latin typeface="Lato" panose="020F0502020204030203" pitchFamily="34" charset="0"/>
              </a:rPr>
              <a:t>EnergyScope is mainly developped by EPFL (Switzerland) and UCLouvain (Belgium). See </a:t>
            </a:r>
            <a:r>
              <a:rPr lang="en-GB" b="0" i="1" u="none" strike="noStrike">
                <a:solidFill>
                  <a:srgbClr val="2980B9"/>
                </a:solidFill>
                <a:effectLst/>
                <a:latin typeface="Lato" panose="020F0502020204030203" pitchFamily="34" charset="0"/>
                <a:hlinkClick r:id="rId4"/>
              </a:rPr>
              <a:t>Releases</a:t>
            </a:r>
            <a:r>
              <a:rPr lang="en-GB" b="0" i="1">
                <a:solidFill>
                  <a:srgbClr val="404040"/>
                </a:solidFill>
                <a:effectLst/>
                <a:latin typeface="Lato" panose="020F0502020204030203" pitchFamily="34" charset="0"/>
              </a:rPr>
              <a:t> section for acknowledgment, versions and publications.</a:t>
            </a:r>
          </a:p>
        </p:txBody>
      </p:sp>
    </p:spTree>
    <p:extLst>
      <p:ext uri="{BB962C8B-B14F-4D97-AF65-F5344CB8AC3E}">
        <p14:creationId xmlns:p14="http://schemas.microsoft.com/office/powerpoint/2010/main" val="871481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350831-8194-8AD4-2FF6-0E2150ED0A86}"/>
              </a:ext>
            </a:extLst>
          </p:cNvPr>
          <p:cNvSpPr>
            <a:spLocks noGrp="1"/>
          </p:cNvSpPr>
          <p:nvPr>
            <p:ph type="title"/>
          </p:nvPr>
        </p:nvSpPr>
        <p:spPr/>
        <p:txBody>
          <a:bodyPr/>
          <a:lstStyle/>
          <a:p>
            <a:r>
              <a:rPr lang="en-GB">
                <a:solidFill>
                  <a:srgbClr val="404040"/>
                </a:solidFill>
                <a:latin typeface="Lato" panose="020F0502020204030203" pitchFamily="34" charset="0"/>
              </a:rPr>
              <a:t>The planning problem is modeled as a large linear optimisation problem</a:t>
            </a:r>
            <a:endParaRPr lang="fr-BE"/>
          </a:p>
        </p:txBody>
      </p:sp>
      <p:sp>
        <p:nvSpPr>
          <p:cNvPr id="4" name="Espace réservé de la date 3">
            <a:extLst>
              <a:ext uri="{FF2B5EF4-FFF2-40B4-BE49-F238E27FC236}">
                <a16:creationId xmlns:a16="http://schemas.microsoft.com/office/drawing/2014/main" id="{12DF65DD-FDD7-8E32-3631-EF8C1B02B5C8}"/>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A63298AF-030E-17E1-0E41-DAB3D0A83104}"/>
              </a:ext>
            </a:extLst>
          </p:cNvPr>
          <p:cNvSpPr>
            <a:spLocks noGrp="1"/>
          </p:cNvSpPr>
          <p:nvPr>
            <p:ph type="sldNum" sz="quarter" idx="12"/>
          </p:nvPr>
        </p:nvSpPr>
        <p:spPr/>
        <p:txBody>
          <a:bodyPr/>
          <a:lstStyle/>
          <a:p>
            <a:fld id="{4D083C37-2F77-4599-8FB6-6E466D7AF0A8}" type="slidenum">
              <a:rPr lang="fr-BE" smtClean="0"/>
              <a:t>42</a:t>
            </a:fld>
            <a:endParaRPr lang="fr-BE"/>
          </a:p>
        </p:txBody>
      </p:sp>
      <p:pic>
        <p:nvPicPr>
          <p:cNvPr id="6146" name="Picture 2" descr="Overview of the LP modeling framework">
            <a:extLst>
              <a:ext uri="{FF2B5EF4-FFF2-40B4-BE49-F238E27FC236}">
                <a16:creationId xmlns:a16="http://schemas.microsoft.com/office/drawing/2014/main" id="{73FD53C0-9A1C-4C6D-1306-64BB058F7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182" y="2414791"/>
            <a:ext cx="8953500" cy="296227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F01474D9-8426-5C01-EB0B-5CD41B1A1FB5}"/>
              </a:ext>
            </a:extLst>
          </p:cNvPr>
          <p:cNvSpPr txBox="1"/>
          <p:nvPr/>
        </p:nvSpPr>
        <p:spPr>
          <a:xfrm>
            <a:off x="3534383" y="5497376"/>
            <a:ext cx="6096000" cy="369332"/>
          </a:xfrm>
          <a:prstGeom prst="rect">
            <a:avLst/>
          </a:prstGeom>
          <a:noFill/>
        </p:spPr>
        <p:txBody>
          <a:bodyPr wrap="square">
            <a:spAutoFit/>
          </a:bodyPr>
          <a:lstStyle/>
          <a:p>
            <a:r>
              <a:rPr lang="en-GB" b="0" i="0">
                <a:solidFill>
                  <a:srgbClr val="404040"/>
                </a:solidFill>
                <a:effectLst/>
                <a:latin typeface="Lato" panose="020F0502020204030203" pitchFamily="34" charset="0"/>
              </a:rPr>
              <a:t> </a:t>
            </a:r>
            <a:r>
              <a:rPr lang="en-GB" b="0" i="1">
                <a:solidFill>
                  <a:srgbClr val="404040"/>
                </a:solidFill>
                <a:effectLst/>
                <a:latin typeface="Lato" panose="020F0502020204030203" pitchFamily="34" charset="0"/>
              </a:rPr>
              <a:t>Overview of the LP modeling framework</a:t>
            </a:r>
            <a:endParaRPr lang="fr-BE"/>
          </a:p>
        </p:txBody>
      </p:sp>
      <p:sp>
        <p:nvSpPr>
          <p:cNvPr id="9" name="ZoneTexte 8">
            <a:extLst>
              <a:ext uri="{FF2B5EF4-FFF2-40B4-BE49-F238E27FC236}">
                <a16:creationId xmlns:a16="http://schemas.microsoft.com/office/drawing/2014/main" id="{FED3331A-4E36-366C-7B56-DDF37E3AAB72}"/>
              </a:ext>
            </a:extLst>
          </p:cNvPr>
          <p:cNvSpPr txBox="1"/>
          <p:nvPr/>
        </p:nvSpPr>
        <p:spPr>
          <a:xfrm>
            <a:off x="2730229" y="5934670"/>
            <a:ext cx="7172527" cy="646331"/>
          </a:xfrm>
          <a:prstGeom prst="rect">
            <a:avLst/>
          </a:prstGeom>
          <a:noFill/>
        </p:spPr>
        <p:txBody>
          <a:bodyPr wrap="square">
            <a:spAutoFit/>
          </a:bodyPr>
          <a:lstStyle/>
          <a:p>
            <a:r>
              <a:rPr lang="fr-BE"/>
              <a:t>Source: </a:t>
            </a:r>
            <a:r>
              <a:rPr lang="fr-BE">
                <a:hlinkClick r:id="rId3"/>
              </a:rPr>
              <a:t>https://energyscope-td.readthedocs.io/en/master/sections/Model%20formulation.html</a:t>
            </a:r>
            <a:r>
              <a:rPr lang="fr-BE"/>
              <a:t> </a:t>
            </a:r>
          </a:p>
        </p:txBody>
      </p:sp>
    </p:spTree>
    <p:extLst>
      <p:ext uri="{BB962C8B-B14F-4D97-AF65-F5344CB8AC3E}">
        <p14:creationId xmlns:p14="http://schemas.microsoft.com/office/powerpoint/2010/main" val="4093099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D597B-D6E0-B669-18F1-D4D78D998A95}"/>
              </a:ext>
            </a:extLst>
          </p:cNvPr>
          <p:cNvSpPr>
            <a:spLocks noGrp="1"/>
          </p:cNvSpPr>
          <p:nvPr>
            <p:ph type="title"/>
          </p:nvPr>
        </p:nvSpPr>
        <p:spPr/>
        <p:txBody>
          <a:bodyPr/>
          <a:lstStyle/>
          <a:p>
            <a:endParaRPr lang="fr-BE"/>
          </a:p>
        </p:txBody>
      </p:sp>
      <p:sp>
        <p:nvSpPr>
          <p:cNvPr id="3" name="Espace réservé du contenu 2">
            <a:extLst>
              <a:ext uri="{FF2B5EF4-FFF2-40B4-BE49-F238E27FC236}">
                <a16:creationId xmlns:a16="http://schemas.microsoft.com/office/drawing/2014/main" id="{D7F64429-0B1B-E6B9-DC21-AC1973AB61AC}"/>
              </a:ext>
            </a:extLst>
          </p:cNvPr>
          <p:cNvSpPr>
            <a:spLocks noGrp="1"/>
          </p:cNvSpPr>
          <p:nvPr>
            <p:ph idx="1"/>
          </p:nvPr>
        </p:nvSpPr>
        <p:spPr/>
        <p:txBody>
          <a:bodyPr>
            <a:noAutofit/>
          </a:bodyPr>
          <a:lstStyle/>
          <a:p>
            <a:pPr marL="0" indent="0" algn="ctr">
              <a:buNone/>
            </a:pPr>
            <a:r>
              <a:rPr lang="en-GB" sz="30000"/>
              <a:t>(</a:t>
            </a:r>
            <a:endParaRPr lang="fr-BE" sz="30000"/>
          </a:p>
        </p:txBody>
      </p:sp>
      <p:sp>
        <p:nvSpPr>
          <p:cNvPr id="4" name="Espace réservé de la date 3">
            <a:extLst>
              <a:ext uri="{FF2B5EF4-FFF2-40B4-BE49-F238E27FC236}">
                <a16:creationId xmlns:a16="http://schemas.microsoft.com/office/drawing/2014/main" id="{D70C8D17-4CFD-CE6E-DD93-6DBD093150E5}"/>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93848EA0-6653-2AAF-9188-551647633804}"/>
              </a:ext>
            </a:extLst>
          </p:cNvPr>
          <p:cNvSpPr>
            <a:spLocks noGrp="1"/>
          </p:cNvSpPr>
          <p:nvPr>
            <p:ph type="sldNum" sz="quarter" idx="12"/>
          </p:nvPr>
        </p:nvSpPr>
        <p:spPr/>
        <p:txBody>
          <a:bodyPr/>
          <a:lstStyle/>
          <a:p>
            <a:fld id="{4D083C37-2F77-4599-8FB6-6E466D7AF0A8}" type="slidenum">
              <a:rPr lang="fr-BE" smtClean="0"/>
              <a:t>43</a:t>
            </a:fld>
            <a:endParaRPr lang="fr-BE"/>
          </a:p>
        </p:txBody>
      </p:sp>
    </p:spTree>
    <p:extLst>
      <p:ext uri="{BB962C8B-B14F-4D97-AF65-F5344CB8AC3E}">
        <p14:creationId xmlns:p14="http://schemas.microsoft.com/office/powerpoint/2010/main" val="3833649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7C55F0-CA41-0367-772C-6F95E6A88F4C}"/>
              </a:ext>
            </a:extLst>
          </p:cNvPr>
          <p:cNvSpPr>
            <a:spLocks noGrp="1"/>
          </p:cNvSpPr>
          <p:nvPr>
            <p:ph type="title"/>
          </p:nvPr>
        </p:nvSpPr>
        <p:spPr/>
        <p:txBody>
          <a:bodyPr/>
          <a:lstStyle/>
          <a:p>
            <a:r>
              <a:rPr lang="en-GB"/>
              <a:t>What is an optimisation problem?</a:t>
            </a:r>
            <a:endParaRPr lang="fr-BE"/>
          </a:p>
        </p:txBody>
      </p:sp>
      <p:sp>
        <p:nvSpPr>
          <p:cNvPr id="3" name="Espace réservé du contenu 2">
            <a:extLst>
              <a:ext uri="{FF2B5EF4-FFF2-40B4-BE49-F238E27FC236}">
                <a16:creationId xmlns:a16="http://schemas.microsoft.com/office/drawing/2014/main" id="{A4FCBFDA-5ADE-7AD0-0AAA-896D9822C3CA}"/>
              </a:ext>
            </a:extLst>
          </p:cNvPr>
          <p:cNvSpPr>
            <a:spLocks noGrp="1"/>
          </p:cNvSpPr>
          <p:nvPr>
            <p:ph idx="1"/>
          </p:nvPr>
        </p:nvSpPr>
        <p:spPr/>
        <p:txBody>
          <a:bodyPr>
            <a:normAutofit/>
          </a:bodyPr>
          <a:lstStyle/>
          <a:p>
            <a:r>
              <a:rPr lang="en-GB"/>
              <a:t>Mathematical </a:t>
            </a:r>
            <a:r>
              <a:rPr lang="en-GB" b="1"/>
              <a:t>programming</a:t>
            </a:r>
            <a:r>
              <a:rPr lang="en-GB"/>
              <a:t> is a field of applied mathematics that deals with solving </a:t>
            </a:r>
            <a:r>
              <a:rPr lang="fr-BE"/>
              <a:t>optimization problems.</a:t>
            </a:r>
          </a:p>
          <a:p>
            <a:r>
              <a:rPr lang="en-GB"/>
              <a:t>It provides a framework and solution methods for computing the decisions of an optimization problem, given an </a:t>
            </a:r>
            <a:r>
              <a:rPr lang="en-GB" b="1">
                <a:solidFill>
                  <a:schemeClr val="accent6">
                    <a:lumMod val="60000"/>
                    <a:lumOff val="40000"/>
                  </a:schemeClr>
                </a:solidFill>
              </a:rPr>
              <a:t>objective function to minimize or maximize</a:t>
            </a:r>
            <a:r>
              <a:rPr lang="en-GB"/>
              <a:t> and </a:t>
            </a:r>
            <a:r>
              <a:rPr lang="fr-BE" b="1">
                <a:solidFill>
                  <a:schemeClr val="accent2">
                    <a:lumMod val="75000"/>
                  </a:schemeClr>
                </a:solidFill>
              </a:rPr>
              <a:t>constraints</a:t>
            </a:r>
            <a:r>
              <a:rPr lang="fr-BE"/>
              <a:t> on the </a:t>
            </a:r>
            <a:r>
              <a:rPr lang="fr-BE" b="1">
                <a:solidFill>
                  <a:schemeClr val="accent1">
                    <a:lumMod val="60000"/>
                    <a:lumOff val="40000"/>
                  </a:schemeClr>
                </a:solidFill>
              </a:rPr>
              <a:t>decision variables</a:t>
            </a:r>
            <a:r>
              <a:rPr lang="fr-BE"/>
              <a:t>.</a:t>
            </a:r>
          </a:p>
          <a:p>
            <a:r>
              <a:rPr lang="en-GB"/>
              <a:t>Mathematical programming relies on a model of the problem.</a:t>
            </a:r>
          </a:p>
          <a:p>
            <a:r>
              <a:rPr lang="en-GB"/>
              <a:t>There is a large variety of mathematical programming problem types, depending on the characteristics of the objective function and of the constraints, and the restrictions that apply to variables. </a:t>
            </a:r>
          </a:p>
          <a:p>
            <a:pPr marL="0" indent="0">
              <a:buNone/>
            </a:pPr>
            <a:endParaRPr lang="fr-BE" b="1"/>
          </a:p>
        </p:txBody>
      </p:sp>
      <p:sp>
        <p:nvSpPr>
          <p:cNvPr id="4" name="Espace réservé de la date 3">
            <a:extLst>
              <a:ext uri="{FF2B5EF4-FFF2-40B4-BE49-F238E27FC236}">
                <a16:creationId xmlns:a16="http://schemas.microsoft.com/office/drawing/2014/main" id="{5F6180DB-A9E5-7F08-9EE4-AFD102654CD3}"/>
              </a:ext>
            </a:extLst>
          </p:cNvPr>
          <p:cNvSpPr>
            <a:spLocks noGrp="1"/>
          </p:cNvSpPr>
          <p:nvPr>
            <p:ph type="dt" sz="half" idx="10"/>
          </p:nvPr>
        </p:nvSpPr>
        <p:spPr/>
        <p:txBody>
          <a:bodyPr/>
          <a:lstStyle/>
          <a:p>
            <a:fld id="{B63A0847-A764-4FF7-9608-39DAC3F03847}" type="datetime1">
              <a:rPr lang="fr-BE" smtClean="0"/>
              <a:pPr/>
              <a:t>04-11-22</a:t>
            </a:fld>
            <a:endParaRPr lang="fr-BE"/>
          </a:p>
        </p:txBody>
      </p:sp>
      <p:sp>
        <p:nvSpPr>
          <p:cNvPr id="5" name="Espace réservé du numéro de diapositive 4">
            <a:extLst>
              <a:ext uri="{FF2B5EF4-FFF2-40B4-BE49-F238E27FC236}">
                <a16:creationId xmlns:a16="http://schemas.microsoft.com/office/drawing/2014/main" id="{F99FA719-6CDA-55B1-6A9E-3D0C071024E2}"/>
              </a:ext>
            </a:extLst>
          </p:cNvPr>
          <p:cNvSpPr>
            <a:spLocks noGrp="1"/>
          </p:cNvSpPr>
          <p:nvPr>
            <p:ph type="sldNum" sz="quarter" idx="12"/>
          </p:nvPr>
        </p:nvSpPr>
        <p:spPr/>
        <p:txBody>
          <a:bodyPr/>
          <a:lstStyle/>
          <a:p>
            <a:fld id="{4D083C37-2F77-4599-8FB6-6E466D7AF0A8}" type="slidenum">
              <a:rPr lang="fr-BE" smtClean="0"/>
              <a:pPr/>
              <a:t>44</a:t>
            </a:fld>
            <a:endParaRPr lang="fr-BE"/>
          </a:p>
        </p:txBody>
      </p:sp>
    </p:spTree>
    <p:extLst>
      <p:ext uri="{BB962C8B-B14F-4D97-AF65-F5344CB8AC3E}">
        <p14:creationId xmlns:p14="http://schemas.microsoft.com/office/powerpoint/2010/main" val="2824775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8D9DF8-9CA3-0A3C-2E6C-FB9A90CCCBCE}"/>
              </a:ext>
            </a:extLst>
          </p:cNvPr>
          <p:cNvSpPr>
            <a:spLocks noGrp="1"/>
          </p:cNvSpPr>
          <p:nvPr>
            <p:ph type="title"/>
          </p:nvPr>
        </p:nvSpPr>
        <p:spPr/>
        <p:txBody>
          <a:bodyPr/>
          <a:lstStyle/>
          <a:p>
            <a:r>
              <a:rPr lang="en-GB"/>
              <a:t>Linear program, mathematical formulation</a:t>
            </a:r>
            <a:endParaRPr lang="fr-BE"/>
          </a:p>
        </p:txBody>
      </p:sp>
      <p:sp>
        <p:nvSpPr>
          <p:cNvPr id="3" name="Espace réservé du contenu 2">
            <a:extLst>
              <a:ext uri="{FF2B5EF4-FFF2-40B4-BE49-F238E27FC236}">
                <a16:creationId xmlns:a16="http://schemas.microsoft.com/office/drawing/2014/main" id="{1D34B1FC-BFDE-DA5B-42F2-7B5F77483A09}"/>
              </a:ext>
            </a:extLst>
          </p:cNvPr>
          <p:cNvSpPr>
            <a:spLocks noGrp="1"/>
          </p:cNvSpPr>
          <p:nvPr>
            <p:ph idx="1"/>
          </p:nvPr>
        </p:nvSpPr>
        <p:spPr/>
        <p:txBody>
          <a:bodyPr>
            <a:normAutofit fontScale="92500" lnSpcReduction="10000"/>
          </a:bodyPr>
          <a:lstStyle/>
          <a:p>
            <a:r>
              <a:rPr lang="en-GB"/>
              <a:t>If the objective is linear and the constraints are linear, we talk about linear programming (LP) or linear </a:t>
            </a:r>
            <a:r>
              <a:rPr lang="fr-BE"/>
              <a:t>optimization.</a:t>
            </a:r>
          </a:p>
          <a:p>
            <a:endParaRPr lang="fr-BE"/>
          </a:p>
          <a:p>
            <a:endParaRPr lang="fr-BE"/>
          </a:p>
          <a:p>
            <a:endParaRPr lang="fr-BE"/>
          </a:p>
          <a:p>
            <a:endParaRPr lang="fr-BE"/>
          </a:p>
          <a:p>
            <a:endParaRPr lang="fr-BE"/>
          </a:p>
          <a:p>
            <a:endParaRPr lang="fr-BE"/>
          </a:p>
          <a:p>
            <a:r>
              <a:rPr lang="en-GB" sz="2800" b="0" i="0" u="none" strike="noStrike" baseline="0">
                <a:latin typeface="CMSS9"/>
              </a:rPr>
              <a:t>These problems are nowadays easy to solve, even for large </a:t>
            </a:r>
            <a:r>
              <a:rPr lang="fr-BE" sz="2800" b="0" i="0" u="none" strike="noStrike" baseline="0">
                <a:latin typeface="CMSS9"/>
              </a:rPr>
              <a:t>problems (millions of decision variables), with standard computers.</a:t>
            </a:r>
            <a:endParaRPr lang="fr-BE"/>
          </a:p>
          <a:p>
            <a:endParaRPr lang="fr-BE"/>
          </a:p>
        </p:txBody>
      </p:sp>
      <p:sp>
        <p:nvSpPr>
          <p:cNvPr id="4" name="Espace réservé de la date 3">
            <a:extLst>
              <a:ext uri="{FF2B5EF4-FFF2-40B4-BE49-F238E27FC236}">
                <a16:creationId xmlns:a16="http://schemas.microsoft.com/office/drawing/2014/main" id="{CD1BE30B-C023-9228-C45F-1CA13421A0C8}"/>
              </a:ext>
            </a:extLst>
          </p:cNvPr>
          <p:cNvSpPr>
            <a:spLocks noGrp="1"/>
          </p:cNvSpPr>
          <p:nvPr>
            <p:ph type="dt" sz="half" idx="10"/>
          </p:nvPr>
        </p:nvSpPr>
        <p:spPr/>
        <p:txBody>
          <a:bodyPr/>
          <a:lstStyle/>
          <a:p>
            <a:fld id="{B63A0847-A764-4FF7-9608-39DAC3F03847}" type="datetime1">
              <a:rPr lang="fr-BE" smtClean="0"/>
              <a:pPr/>
              <a:t>04-11-22</a:t>
            </a:fld>
            <a:endParaRPr lang="fr-BE"/>
          </a:p>
        </p:txBody>
      </p:sp>
      <p:sp>
        <p:nvSpPr>
          <p:cNvPr id="5" name="Espace réservé du numéro de diapositive 4">
            <a:extLst>
              <a:ext uri="{FF2B5EF4-FFF2-40B4-BE49-F238E27FC236}">
                <a16:creationId xmlns:a16="http://schemas.microsoft.com/office/drawing/2014/main" id="{FE608E28-B86A-2EED-22DA-C0352500CF54}"/>
              </a:ext>
            </a:extLst>
          </p:cNvPr>
          <p:cNvSpPr>
            <a:spLocks noGrp="1"/>
          </p:cNvSpPr>
          <p:nvPr>
            <p:ph type="sldNum" sz="quarter" idx="12"/>
          </p:nvPr>
        </p:nvSpPr>
        <p:spPr/>
        <p:txBody>
          <a:bodyPr/>
          <a:lstStyle/>
          <a:p>
            <a:fld id="{4D083C37-2F77-4599-8FB6-6E466D7AF0A8}" type="slidenum">
              <a:rPr lang="fr-BE" smtClean="0"/>
              <a:pPr/>
              <a:t>45</a:t>
            </a:fld>
            <a:endParaRPr lang="fr-BE"/>
          </a:p>
        </p:txBody>
      </p:sp>
      <p:pic>
        <p:nvPicPr>
          <p:cNvPr id="7" name="Image 6">
            <a:extLst>
              <a:ext uri="{FF2B5EF4-FFF2-40B4-BE49-F238E27FC236}">
                <a16:creationId xmlns:a16="http://schemas.microsoft.com/office/drawing/2014/main" id="{00E7CFD1-5EC3-60CC-A9CC-49DFCE539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815" y="2620170"/>
            <a:ext cx="9811155" cy="2281859"/>
          </a:xfrm>
          <a:prstGeom prst="rect">
            <a:avLst/>
          </a:prstGeom>
        </p:spPr>
      </p:pic>
    </p:spTree>
    <p:extLst>
      <p:ext uri="{BB962C8B-B14F-4D97-AF65-F5344CB8AC3E}">
        <p14:creationId xmlns:p14="http://schemas.microsoft.com/office/powerpoint/2010/main" val="3618041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BE00AB-7557-5FFE-00C1-701CB8144754}"/>
              </a:ext>
            </a:extLst>
          </p:cNvPr>
          <p:cNvSpPr>
            <a:spLocks noGrp="1"/>
          </p:cNvSpPr>
          <p:nvPr>
            <p:ph type="title"/>
          </p:nvPr>
        </p:nvSpPr>
        <p:spPr/>
        <p:txBody>
          <a:bodyPr/>
          <a:lstStyle/>
          <a:p>
            <a:r>
              <a:rPr lang="en-GB"/>
              <a:t>Graphic representation</a:t>
            </a:r>
            <a:endParaRPr lang="fr-BE"/>
          </a:p>
        </p:txBody>
      </p:sp>
      <p:pic>
        <p:nvPicPr>
          <p:cNvPr id="7" name="Espace réservé du contenu 6">
            <a:extLst>
              <a:ext uri="{FF2B5EF4-FFF2-40B4-BE49-F238E27FC236}">
                <a16:creationId xmlns:a16="http://schemas.microsoft.com/office/drawing/2014/main" id="{B83953ED-68D4-EC11-2C20-E3C3E7F2B6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868"/>
          <a:stretch/>
        </p:blipFill>
        <p:spPr>
          <a:xfrm>
            <a:off x="4263372" y="1417063"/>
            <a:ext cx="5093015" cy="4351338"/>
          </a:xfrm>
        </p:spPr>
      </p:pic>
      <p:sp>
        <p:nvSpPr>
          <p:cNvPr id="4" name="Espace réservé de la date 3">
            <a:extLst>
              <a:ext uri="{FF2B5EF4-FFF2-40B4-BE49-F238E27FC236}">
                <a16:creationId xmlns:a16="http://schemas.microsoft.com/office/drawing/2014/main" id="{9EA3FEC0-9673-6F2E-B6D4-BA9B14E382E3}"/>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5343D67D-335F-B5DB-2944-FE80B0608B11}"/>
              </a:ext>
            </a:extLst>
          </p:cNvPr>
          <p:cNvSpPr>
            <a:spLocks noGrp="1"/>
          </p:cNvSpPr>
          <p:nvPr>
            <p:ph type="sldNum" sz="quarter" idx="12"/>
          </p:nvPr>
        </p:nvSpPr>
        <p:spPr/>
        <p:txBody>
          <a:bodyPr/>
          <a:lstStyle/>
          <a:p>
            <a:fld id="{4D083C37-2F77-4599-8FB6-6E466D7AF0A8}" type="slidenum">
              <a:rPr lang="fr-BE" smtClean="0"/>
              <a:t>46</a:t>
            </a:fld>
            <a:endParaRPr lang="fr-BE"/>
          </a:p>
        </p:txBody>
      </p:sp>
    </p:spTree>
    <p:extLst>
      <p:ext uri="{BB962C8B-B14F-4D97-AF65-F5344CB8AC3E}">
        <p14:creationId xmlns:p14="http://schemas.microsoft.com/office/powerpoint/2010/main" val="1431604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D597B-D6E0-B669-18F1-D4D78D998A95}"/>
              </a:ext>
            </a:extLst>
          </p:cNvPr>
          <p:cNvSpPr>
            <a:spLocks noGrp="1"/>
          </p:cNvSpPr>
          <p:nvPr>
            <p:ph type="title"/>
          </p:nvPr>
        </p:nvSpPr>
        <p:spPr/>
        <p:txBody>
          <a:bodyPr/>
          <a:lstStyle/>
          <a:p>
            <a:endParaRPr lang="fr-BE"/>
          </a:p>
        </p:txBody>
      </p:sp>
      <p:sp>
        <p:nvSpPr>
          <p:cNvPr id="3" name="Espace réservé du contenu 2">
            <a:extLst>
              <a:ext uri="{FF2B5EF4-FFF2-40B4-BE49-F238E27FC236}">
                <a16:creationId xmlns:a16="http://schemas.microsoft.com/office/drawing/2014/main" id="{D7F64429-0B1B-E6B9-DC21-AC1973AB61AC}"/>
              </a:ext>
            </a:extLst>
          </p:cNvPr>
          <p:cNvSpPr>
            <a:spLocks noGrp="1"/>
          </p:cNvSpPr>
          <p:nvPr>
            <p:ph idx="1"/>
          </p:nvPr>
        </p:nvSpPr>
        <p:spPr/>
        <p:txBody>
          <a:bodyPr>
            <a:noAutofit/>
          </a:bodyPr>
          <a:lstStyle/>
          <a:p>
            <a:pPr marL="0" indent="0" algn="ctr">
              <a:buNone/>
            </a:pPr>
            <a:r>
              <a:rPr lang="en-GB" sz="30000"/>
              <a:t>)</a:t>
            </a:r>
            <a:endParaRPr lang="fr-BE" sz="30000"/>
          </a:p>
        </p:txBody>
      </p:sp>
      <p:sp>
        <p:nvSpPr>
          <p:cNvPr id="4" name="Espace réservé de la date 3">
            <a:extLst>
              <a:ext uri="{FF2B5EF4-FFF2-40B4-BE49-F238E27FC236}">
                <a16:creationId xmlns:a16="http://schemas.microsoft.com/office/drawing/2014/main" id="{D70C8D17-4CFD-CE6E-DD93-6DBD093150E5}"/>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93848EA0-6653-2AAF-9188-551647633804}"/>
              </a:ext>
            </a:extLst>
          </p:cNvPr>
          <p:cNvSpPr>
            <a:spLocks noGrp="1"/>
          </p:cNvSpPr>
          <p:nvPr>
            <p:ph type="sldNum" sz="quarter" idx="12"/>
          </p:nvPr>
        </p:nvSpPr>
        <p:spPr/>
        <p:txBody>
          <a:bodyPr/>
          <a:lstStyle/>
          <a:p>
            <a:fld id="{4D083C37-2F77-4599-8FB6-6E466D7AF0A8}" type="slidenum">
              <a:rPr lang="fr-BE" smtClean="0"/>
              <a:t>47</a:t>
            </a:fld>
            <a:endParaRPr lang="fr-BE"/>
          </a:p>
        </p:txBody>
      </p:sp>
    </p:spTree>
    <p:extLst>
      <p:ext uri="{BB962C8B-B14F-4D97-AF65-F5344CB8AC3E}">
        <p14:creationId xmlns:p14="http://schemas.microsoft.com/office/powerpoint/2010/main" val="1385836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602952-7A79-8B0B-B3BC-EA43DF7DC63B}"/>
              </a:ext>
            </a:extLst>
          </p:cNvPr>
          <p:cNvSpPr>
            <a:spLocks noGrp="1"/>
          </p:cNvSpPr>
          <p:nvPr>
            <p:ph type="title"/>
          </p:nvPr>
        </p:nvSpPr>
        <p:spPr/>
        <p:txBody>
          <a:bodyPr/>
          <a:lstStyle/>
          <a:p>
            <a:r>
              <a:rPr lang="en-GB"/>
              <a:t>Details of the energy scope model</a:t>
            </a:r>
            <a:endParaRPr lang="fr-BE"/>
          </a:p>
        </p:txBody>
      </p:sp>
      <p:sp>
        <p:nvSpPr>
          <p:cNvPr id="3" name="Espace réservé du contenu 2">
            <a:extLst>
              <a:ext uri="{FF2B5EF4-FFF2-40B4-BE49-F238E27FC236}">
                <a16:creationId xmlns:a16="http://schemas.microsoft.com/office/drawing/2014/main" id="{1527FE0B-D3AA-18F2-4F13-7D98D523B32C}"/>
              </a:ext>
            </a:extLst>
          </p:cNvPr>
          <p:cNvSpPr>
            <a:spLocks noGrp="1"/>
          </p:cNvSpPr>
          <p:nvPr>
            <p:ph idx="1"/>
          </p:nvPr>
        </p:nvSpPr>
        <p:spPr/>
        <p:txBody>
          <a:bodyPr>
            <a:normAutofit fontScale="85000" lnSpcReduction="10000"/>
          </a:bodyPr>
          <a:lstStyle/>
          <a:p>
            <a:pPr marL="514350" indent="-514350">
              <a:buFont typeface="+mj-lt"/>
              <a:buAutoNum type="arabicPeriod"/>
            </a:pPr>
            <a:r>
              <a:rPr lang="en-GB"/>
              <a:t>satisfy the system end-use demand (EUD) instead of final energy consumption</a:t>
            </a:r>
          </a:p>
          <a:p>
            <a:pPr lvl="1"/>
            <a:r>
              <a:rPr lang="en-GB"/>
              <a:t>The system end-use demand comprises electricity, heat, </a:t>
            </a:r>
            <a:r>
              <a:rPr lang="fr-BE"/>
              <a:t>transport, and non-energy demands. For instance, passenger mobility is defined in passenger kilometers </a:t>
            </a:r>
            <a:r>
              <a:rPr lang="en-GB"/>
              <a:t>per year rather than in a certain amount of gasoline to fuel cars or electricity to power trains;</a:t>
            </a:r>
          </a:p>
          <a:p>
            <a:pPr marL="514350" indent="-514350">
              <a:buFont typeface="+mj-lt"/>
              <a:buAutoNum type="arabicPeriod"/>
            </a:pPr>
            <a:r>
              <a:rPr lang="en-GB"/>
              <a:t>optimizing the system design and operation by minimizing its overall cost; </a:t>
            </a:r>
          </a:p>
          <a:p>
            <a:pPr marL="514350" indent="-514350">
              <a:buFont typeface="+mj-lt"/>
              <a:buAutoNum type="arabicPeriod"/>
            </a:pPr>
            <a:r>
              <a:rPr lang="en-GB"/>
              <a:t>using an hourly resolution which makes the model suitable for analyzing the integration of intermittent renewable </a:t>
            </a:r>
            <a:r>
              <a:rPr lang="fr-BE"/>
              <a:t>energy resources and storage;</a:t>
            </a:r>
          </a:p>
          <a:p>
            <a:pPr marL="514350" indent="-514350">
              <a:buFont typeface="+mj-lt"/>
              <a:buAutoNum type="arabicPeriod"/>
            </a:pPr>
            <a:r>
              <a:rPr lang="fr-BE"/>
              <a:t>modeling the </a:t>
            </a:r>
            <a:r>
              <a:rPr lang="en-GB"/>
              <a:t>country as a single node where transmissions constraints within the country are not considered </a:t>
            </a:r>
          </a:p>
          <a:p>
            <a:pPr marL="0" indent="0">
              <a:buNone/>
            </a:pPr>
            <a:endParaRPr lang="en-GB"/>
          </a:p>
          <a:p>
            <a:r>
              <a:rPr lang="en-GB"/>
              <a:t>For details, see </a:t>
            </a:r>
            <a:r>
              <a:rPr lang="fr-BE">
                <a:hlinkClick r:id="rId2"/>
              </a:rPr>
              <a:t>https://energyscope-td.readthedocs.io/en/master/sections/Model%20formulation.html</a:t>
            </a:r>
            <a:r>
              <a:rPr lang="fr-BE"/>
              <a:t> </a:t>
            </a:r>
          </a:p>
          <a:p>
            <a:endParaRPr lang="fr-BE"/>
          </a:p>
        </p:txBody>
      </p:sp>
      <p:sp>
        <p:nvSpPr>
          <p:cNvPr id="4" name="Espace réservé de la date 3">
            <a:extLst>
              <a:ext uri="{FF2B5EF4-FFF2-40B4-BE49-F238E27FC236}">
                <a16:creationId xmlns:a16="http://schemas.microsoft.com/office/drawing/2014/main" id="{B4DFF912-4EA7-329A-1FF4-A2057F447BB7}"/>
              </a:ext>
            </a:extLst>
          </p:cNvPr>
          <p:cNvSpPr>
            <a:spLocks noGrp="1"/>
          </p:cNvSpPr>
          <p:nvPr>
            <p:ph type="dt" sz="half" idx="10"/>
          </p:nvPr>
        </p:nvSpPr>
        <p:spPr/>
        <p:txBody>
          <a:bodyPr/>
          <a:lstStyle/>
          <a:p>
            <a:fld id="{B63A0847-A764-4FF7-9608-39DAC3F03847}" type="datetime1">
              <a:rPr lang="fr-BE" smtClean="0"/>
              <a:pPr/>
              <a:t>04-11-22</a:t>
            </a:fld>
            <a:endParaRPr lang="fr-BE"/>
          </a:p>
        </p:txBody>
      </p:sp>
      <p:sp>
        <p:nvSpPr>
          <p:cNvPr id="5" name="Espace réservé du numéro de diapositive 4">
            <a:extLst>
              <a:ext uri="{FF2B5EF4-FFF2-40B4-BE49-F238E27FC236}">
                <a16:creationId xmlns:a16="http://schemas.microsoft.com/office/drawing/2014/main" id="{B9B572B7-B8E4-917E-C060-2B64036D04EA}"/>
              </a:ext>
            </a:extLst>
          </p:cNvPr>
          <p:cNvSpPr>
            <a:spLocks noGrp="1"/>
          </p:cNvSpPr>
          <p:nvPr>
            <p:ph type="sldNum" sz="quarter" idx="12"/>
          </p:nvPr>
        </p:nvSpPr>
        <p:spPr/>
        <p:txBody>
          <a:bodyPr/>
          <a:lstStyle/>
          <a:p>
            <a:fld id="{4D083C37-2F77-4599-8FB6-6E466D7AF0A8}" type="slidenum">
              <a:rPr lang="fr-BE" smtClean="0"/>
              <a:pPr/>
              <a:t>48</a:t>
            </a:fld>
            <a:endParaRPr lang="fr-BE"/>
          </a:p>
        </p:txBody>
      </p:sp>
    </p:spTree>
    <p:extLst>
      <p:ext uri="{BB962C8B-B14F-4D97-AF65-F5344CB8AC3E}">
        <p14:creationId xmlns:p14="http://schemas.microsoft.com/office/powerpoint/2010/main" val="2445437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A54E350-187E-8506-6A77-5E0E5B2C4A25}"/>
              </a:ext>
            </a:extLst>
          </p:cNvPr>
          <p:cNvSpPr>
            <a:spLocks noGrp="1"/>
          </p:cNvSpPr>
          <p:nvPr>
            <p:ph type="title"/>
          </p:nvPr>
        </p:nvSpPr>
        <p:spPr/>
        <p:txBody>
          <a:bodyPr/>
          <a:lstStyle/>
          <a:p>
            <a:r>
              <a:rPr lang="en-GB"/>
              <a:t>Energy planning and EROI</a:t>
            </a:r>
            <a:endParaRPr lang="fr-BE"/>
          </a:p>
        </p:txBody>
      </p:sp>
      <p:sp>
        <p:nvSpPr>
          <p:cNvPr id="5" name="Espace réservé du texte 4">
            <a:extLst>
              <a:ext uri="{FF2B5EF4-FFF2-40B4-BE49-F238E27FC236}">
                <a16:creationId xmlns:a16="http://schemas.microsoft.com/office/drawing/2014/main" id="{B3D41776-0003-1CC4-62B4-ACB83A410AF1}"/>
              </a:ext>
            </a:extLst>
          </p:cNvPr>
          <p:cNvSpPr>
            <a:spLocks noGrp="1"/>
          </p:cNvSpPr>
          <p:nvPr>
            <p:ph type="body" idx="1"/>
          </p:nvPr>
        </p:nvSpPr>
        <p:spPr/>
        <p:txBody>
          <a:bodyPr>
            <a:normAutofit/>
          </a:bodyPr>
          <a:lstStyle/>
          <a:p>
            <a:r>
              <a:rPr lang="fr-BE" b="0" i="0" dirty="0" err="1">
                <a:solidFill>
                  <a:srgbClr val="222222"/>
                </a:solidFill>
                <a:effectLst/>
                <a:latin typeface="Arial" panose="020B0604020202020204" pitchFamily="34" charset="0"/>
              </a:rPr>
              <a:t>Summary</a:t>
            </a:r>
            <a:r>
              <a:rPr lang="fr-BE" b="0" i="0" dirty="0">
                <a:solidFill>
                  <a:srgbClr val="222222"/>
                </a:solidFill>
                <a:effectLst/>
                <a:latin typeface="Arial" panose="020B0604020202020204" pitchFamily="34" charset="0"/>
              </a:rPr>
              <a:t> of </a:t>
            </a:r>
          </a:p>
          <a:p>
            <a:r>
              <a:rPr lang="fr-BE" sz="1700" b="0" i="0" dirty="0">
                <a:solidFill>
                  <a:srgbClr val="222222"/>
                </a:solidFill>
                <a:effectLst/>
                <a:latin typeface="Arial" panose="020B0604020202020204" pitchFamily="34" charset="0"/>
              </a:rPr>
              <a:t>Dumas, Jonathan, Antoine Dubois, Paolo Thiran, Pierre Jacques, Francesco </a:t>
            </a:r>
            <a:r>
              <a:rPr lang="fr-BE" sz="1700" b="0" i="0" dirty="0" err="1">
                <a:solidFill>
                  <a:srgbClr val="222222"/>
                </a:solidFill>
                <a:effectLst/>
                <a:latin typeface="Arial" panose="020B0604020202020204" pitchFamily="34" charset="0"/>
              </a:rPr>
              <a:t>Contino</a:t>
            </a:r>
            <a:r>
              <a:rPr lang="fr-BE" sz="1700" b="0" i="0" dirty="0">
                <a:solidFill>
                  <a:srgbClr val="222222"/>
                </a:solidFill>
                <a:effectLst/>
                <a:latin typeface="Arial" panose="020B0604020202020204" pitchFamily="34" charset="0"/>
              </a:rPr>
              <a:t>, Bertrand Cornélusse, and Gauthier </a:t>
            </a:r>
            <a:r>
              <a:rPr lang="fr-BE" sz="1700" b="0" i="0" dirty="0" err="1">
                <a:solidFill>
                  <a:srgbClr val="222222"/>
                </a:solidFill>
                <a:effectLst/>
                <a:latin typeface="Arial" panose="020B0604020202020204" pitchFamily="34" charset="0"/>
              </a:rPr>
              <a:t>Limpens</a:t>
            </a:r>
            <a:r>
              <a:rPr lang="fr-BE" sz="1700" b="0" i="0" dirty="0">
                <a:solidFill>
                  <a:srgbClr val="222222"/>
                </a:solidFill>
                <a:effectLst/>
                <a:latin typeface="Arial" panose="020B0604020202020204" pitchFamily="34" charset="0"/>
              </a:rPr>
              <a:t>. "The </a:t>
            </a:r>
            <a:r>
              <a:rPr lang="fr-BE" sz="1700" b="0" i="0" dirty="0" err="1">
                <a:solidFill>
                  <a:srgbClr val="222222"/>
                </a:solidFill>
                <a:effectLst/>
                <a:latin typeface="Arial" panose="020B0604020202020204" pitchFamily="34" charset="0"/>
              </a:rPr>
              <a:t>energy</a:t>
            </a:r>
            <a:r>
              <a:rPr lang="fr-BE" sz="1700" b="0" i="0" dirty="0">
                <a:solidFill>
                  <a:srgbClr val="222222"/>
                </a:solidFill>
                <a:effectLst/>
                <a:latin typeface="Arial" panose="020B0604020202020204" pitchFamily="34" charset="0"/>
              </a:rPr>
              <a:t> return on </a:t>
            </a:r>
            <a:r>
              <a:rPr lang="fr-BE" sz="1700" b="0" i="0" dirty="0" err="1">
                <a:solidFill>
                  <a:srgbClr val="222222"/>
                </a:solidFill>
                <a:effectLst/>
                <a:latin typeface="Arial" panose="020B0604020202020204" pitchFamily="34" charset="0"/>
              </a:rPr>
              <a:t>investment</a:t>
            </a:r>
            <a:r>
              <a:rPr lang="fr-BE" sz="1700" b="0" i="0" dirty="0">
                <a:solidFill>
                  <a:srgbClr val="222222"/>
                </a:solidFill>
                <a:effectLst/>
                <a:latin typeface="Arial" panose="020B0604020202020204" pitchFamily="34" charset="0"/>
              </a:rPr>
              <a:t> of </a:t>
            </a:r>
            <a:r>
              <a:rPr lang="fr-BE" sz="1700" b="0" i="0" dirty="0" err="1">
                <a:solidFill>
                  <a:srgbClr val="222222"/>
                </a:solidFill>
                <a:effectLst/>
                <a:latin typeface="Arial" panose="020B0604020202020204" pitchFamily="34" charset="0"/>
              </a:rPr>
              <a:t>whole</a:t>
            </a:r>
            <a:r>
              <a:rPr lang="fr-BE" sz="1700" b="0" i="0" dirty="0">
                <a:solidFill>
                  <a:srgbClr val="222222"/>
                </a:solidFill>
                <a:effectLst/>
                <a:latin typeface="Arial" panose="020B0604020202020204" pitchFamily="34" charset="0"/>
              </a:rPr>
              <a:t> </a:t>
            </a:r>
            <a:r>
              <a:rPr lang="fr-BE" sz="1700" b="0" i="0" dirty="0" err="1">
                <a:solidFill>
                  <a:srgbClr val="222222"/>
                </a:solidFill>
                <a:effectLst/>
                <a:latin typeface="Arial" panose="020B0604020202020204" pitchFamily="34" charset="0"/>
              </a:rPr>
              <a:t>energy</a:t>
            </a:r>
            <a:r>
              <a:rPr lang="fr-BE" sz="1700" b="0" i="0" dirty="0">
                <a:solidFill>
                  <a:srgbClr val="222222"/>
                </a:solidFill>
                <a:effectLst/>
                <a:latin typeface="Arial" panose="020B0604020202020204" pitchFamily="34" charset="0"/>
              </a:rPr>
              <a:t> </a:t>
            </a:r>
            <a:r>
              <a:rPr lang="fr-BE" sz="1700" b="0" i="0" dirty="0" err="1">
                <a:solidFill>
                  <a:srgbClr val="222222"/>
                </a:solidFill>
                <a:effectLst/>
                <a:latin typeface="Arial" panose="020B0604020202020204" pitchFamily="34" charset="0"/>
              </a:rPr>
              <a:t>systems</a:t>
            </a:r>
            <a:r>
              <a:rPr lang="fr-BE" sz="1700" b="0" i="0" dirty="0">
                <a:solidFill>
                  <a:srgbClr val="222222"/>
                </a:solidFill>
                <a:effectLst/>
                <a:latin typeface="Arial" panose="020B0604020202020204" pitchFamily="34" charset="0"/>
              </a:rPr>
              <a:t>: application to </a:t>
            </a:r>
            <a:r>
              <a:rPr lang="fr-BE" sz="1700" b="0" i="0" dirty="0" err="1">
                <a:solidFill>
                  <a:srgbClr val="222222"/>
                </a:solidFill>
                <a:effectLst/>
                <a:latin typeface="Arial" panose="020B0604020202020204" pitchFamily="34" charset="0"/>
              </a:rPr>
              <a:t>Belgium</a:t>
            </a:r>
            <a:r>
              <a:rPr lang="fr-BE" sz="1700" b="0" i="0" dirty="0">
                <a:solidFill>
                  <a:srgbClr val="222222"/>
                </a:solidFill>
                <a:effectLst/>
                <a:latin typeface="Arial" panose="020B0604020202020204" pitchFamily="34" charset="0"/>
              </a:rPr>
              <a:t>." </a:t>
            </a:r>
            <a:r>
              <a:rPr lang="fr-BE" sz="1700" b="0" i="1" dirty="0" err="1">
                <a:solidFill>
                  <a:srgbClr val="222222"/>
                </a:solidFill>
                <a:effectLst/>
                <a:latin typeface="Arial" panose="020B0604020202020204" pitchFamily="34" charset="0"/>
              </a:rPr>
              <a:t>arXiv</a:t>
            </a:r>
            <a:r>
              <a:rPr lang="fr-BE" sz="1700" b="0" i="1" dirty="0">
                <a:solidFill>
                  <a:srgbClr val="222222"/>
                </a:solidFill>
                <a:effectLst/>
                <a:latin typeface="Arial" panose="020B0604020202020204" pitchFamily="34" charset="0"/>
              </a:rPr>
              <a:t> </a:t>
            </a:r>
            <a:r>
              <a:rPr lang="fr-BE" sz="1700" b="0" i="1" dirty="0" err="1">
                <a:solidFill>
                  <a:srgbClr val="222222"/>
                </a:solidFill>
                <a:effectLst/>
                <a:latin typeface="Arial" panose="020B0604020202020204" pitchFamily="34" charset="0"/>
              </a:rPr>
              <a:t>preprint</a:t>
            </a:r>
            <a:r>
              <a:rPr lang="fr-BE" sz="1700" b="0" i="1" dirty="0">
                <a:solidFill>
                  <a:srgbClr val="222222"/>
                </a:solidFill>
                <a:effectLst/>
                <a:latin typeface="Arial" panose="020B0604020202020204" pitchFamily="34" charset="0"/>
              </a:rPr>
              <a:t> arXiv:2205.06727</a:t>
            </a:r>
            <a:r>
              <a:rPr lang="fr-BE" sz="1700" b="0" i="0" dirty="0">
                <a:solidFill>
                  <a:srgbClr val="222222"/>
                </a:solidFill>
                <a:effectLst/>
                <a:latin typeface="Arial" panose="020B0604020202020204" pitchFamily="34" charset="0"/>
              </a:rPr>
              <a:t> (2022). To </a:t>
            </a:r>
            <a:r>
              <a:rPr lang="fr-BE" sz="1700" b="0" i="0" dirty="0" err="1">
                <a:solidFill>
                  <a:srgbClr val="222222"/>
                </a:solidFill>
                <a:effectLst/>
                <a:latin typeface="Arial" panose="020B0604020202020204" pitchFamily="34" charset="0"/>
              </a:rPr>
              <a:t>appear</a:t>
            </a:r>
            <a:r>
              <a:rPr lang="fr-BE" sz="1700" b="0" i="0" dirty="0">
                <a:solidFill>
                  <a:srgbClr val="222222"/>
                </a:solidFill>
                <a:effectLst/>
                <a:latin typeface="Arial" panose="020B0604020202020204" pitchFamily="34" charset="0"/>
              </a:rPr>
              <a:t> in </a:t>
            </a:r>
            <a:r>
              <a:rPr lang="fr-BE" sz="1700" b="0" i="0" u="sng" dirty="0" err="1">
                <a:solidFill>
                  <a:srgbClr val="333333"/>
                </a:solidFill>
                <a:effectLst/>
                <a:latin typeface="Georgia" panose="02040502050405020303" pitchFamily="18" charset="0"/>
                <a:hlinkClick r:id="rId2"/>
              </a:rPr>
              <a:t>Biophysical</a:t>
            </a:r>
            <a:r>
              <a:rPr lang="fr-BE" sz="1700" b="0" i="0" u="sng" dirty="0">
                <a:solidFill>
                  <a:srgbClr val="333333"/>
                </a:solidFill>
                <a:effectLst/>
                <a:latin typeface="Georgia" panose="02040502050405020303" pitchFamily="18" charset="0"/>
                <a:hlinkClick r:id="rId2"/>
              </a:rPr>
              <a:t> </a:t>
            </a:r>
            <a:r>
              <a:rPr lang="fr-BE" sz="1700" b="0" i="0" u="sng" dirty="0" err="1">
                <a:solidFill>
                  <a:srgbClr val="333333"/>
                </a:solidFill>
                <a:effectLst/>
                <a:latin typeface="Georgia" panose="02040502050405020303" pitchFamily="18" charset="0"/>
                <a:hlinkClick r:id="rId2"/>
              </a:rPr>
              <a:t>Economics</a:t>
            </a:r>
            <a:r>
              <a:rPr lang="fr-BE" sz="1700" b="0" i="0" u="sng" dirty="0">
                <a:solidFill>
                  <a:srgbClr val="333333"/>
                </a:solidFill>
                <a:effectLst/>
                <a:latin typeface="Georgia" panose="02040502050405020303" pitchFamily="18" charset="0"/>
                <a:hlinkClick r:id="rId2"/>
              </a:rPr>
              <a:t> and </a:t>
            </a:r>
            <a:r>
              <a:rPr lang="fr-BE" sz="1700" b="0" i="0" u="sng" dirty="0" err="1">
                <a:solidFill>
                  <a:srgbClr val="333333"/>
                </a:solidFill>
                <a:effectLst/>
                <a:latin typeface="Georgia" panose="02040502050405020303" pitchFamily="18" charset="0"/>
                <a:hlinkClick r:id="rId2"/>
              </a:rPr>
              <a:t>Sustainability</a:t>
            </a:r>
            <a:r>
              <a:rPr lang="fr-BE" sz="1700" b="0" i="0" u="sng" dirty="0">
                <a:solidFill>
                  <a:srgbClr val="333333"/>
                </a:solidFill>
                <a:effectLst/>
                <a:latin typeface="Georgia" panose="02040502050405020303" pitchFamily="18" charset="0"/>
              </a:rPr>
              <a:t>.</a:t>
            </a:r>
            <a:endParaRPr lang="fr-BE" sz="1700" b="0" i="0" dirty="0">
              <a:solidFill>
                <a:srgbClr val="333333"/>
              </a:solidFill>
              <a:effectLst/>
              <a:latin typeface="Georgia" panose="02040502050405020303" pitchFamily="18" charset="0"/>
            </a:endParaRPr>
          </a:p>
          <a:p>
            <a:endParaRPr lang="fr-BE" dirty="0"/>
          </a:p>
        </p:txBody>
      </p:sp>
      <p:sp>
        <p:nvSpPr>
          <p:cNvPr id="6" name="Espace réservé de la date 5">
            <a:extLst>
              <a:ext uri="{FF2B5EF4-FFF2-40B4-BE49-F238E27FC236}">
                <a16:creationId xmlns:a16="http://schemas.microsoft.com/office/drawing/2014/main" id="{2FBCF30F-25E2-94F5-AEFB-4268503087AE}"/>
              </a:ext>
            </a:extLst>
          </p:cNvPr>
          <p:cNvSpPr>
            <a:spLocks noGrp="1"/>
          </p:cNvSpPr>
          <p:nvPr>
            <p:ph type="dt" sz="half" idx="10"/>
          </p:nvPr>
        </p:nvSpPr>
        <p:spPr/>
        <p:txBody>
          <a:bodyPr/>
          <a:lstStyle/>
          <a:p>
            <a:fld id="{A3E12E7C-B0F5-4DD4-A263-4DCCBC220875}" type="datetime1">
              <a:rPr lang="fr-BE" smtClean="0"/>
              <a:t>04-11-22</a:t>
            </a:fld>
            <a:endParaRPr lang="fr-BE"/>
          </a:p>
        </p:txBody>
      </p:sp>
      <p:sp>
        <p:nvSpPr>
          <p:cNvPr id="7" name="Espace réservé du numéro de diapositive 6">
            <a:extLst>
              <a:ext uri="{FF2B5EF4-FFF2-40B4-BE49-F238E27FC236}">
                <a16:creationId xmlns:a16="http://schemas.microsoft.com/office/drawing/2014/main" id="{643FE46B-05B8-BF7C-5C49-3E26B9C51870}"/>
              </a:ext>
            </a:extLst>
          </p:cNvPr>
          <p:cNvSpPr>
            <a:spLocks noGrp="1"/>
          </p:cNvSpPr>
          <p:nvPr>
            <p:ph type="sldNum" sz="quarter" idx="12"/>
          </p:nvPr>
        </p:nvSpPr>
        <p:spPr/>
        <p:txBody>
          <a:bodyPr/>
          <a:lstStyle/>
          <a:p>
            <a:fld id="{4D083C37-2F77-4599-8FB6-6E466D7AF0A8}" type="slidenum">
              <a:rPr lang="fr-BE" smtClean="0"/>
              <a:t>49</a:t>
            </a:fld>
            <a:endParaRPr lang="fr-BE"/>
          </a:p>
        </p:txBody>
      </p:sp>
    </p:spTree>
    <p:extLst>
      <p:ext uri="{BB962C8B-B14F-4D97-AF65-F5344CB8AC3E}">
        <p14:creationId xmlns:p14="http://schemas.microsoft.com/office/powerpoint/2010/main" val="2874555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35FA40-22AA-4AC2-1AE4-CDDEBD8C975D}"/>
              </a:ext>
            </a:extLst>
          </p:cNvPr>
          <p:cNvSpPr>
            <a:spLocks noGrp="1"/>
          </p:cNvSpPr>
          <p:nvPr>
            <p:ph type="title"/>
          </p:nvPr>
        </p:nvSpPr>
        <p:spPr/>
        <p:txBody>
          <a:bodyPr/>
          <a:lstStyle/>
          <a:p>
            <a:r>
              <a:rPr lang="fr-BE" sz="4400" b="0" i="0" u="none" strike="noStrike" baseline="0">
                <a:latin typeface="CMSS10"/>
              </a:rPr>
              <a:t>Introduction: an e-bike</a:t>
            </a:r>
          </a:p>
        </p:txBody>
      </p:sp>
      <p:sp>
        <p:nvSpPr>
          <p:cNvPr id="3" name="Espace réservé du contenu 2">
            <a:extLst>
              <a:ext uri="{FF2B5EF4-FFF2-40B4-BE49-F238E27FC236}">
                <a16:creationId xmlns:a16="http://schemas.microsoft.com/office/drawing/2014/main" id="{4EFD0408-06B0-8CFF-B6CB-17DDFC21145A}"/>
              </a:ext>
            </a:extLst>
          </p:cNvPr>
          <p:cNvSpPr>
            <a:spLocks noGrp="1"/>
          </p:cNvSpPr>
          <p:nvPr>
            <p:ph idx="1"/>
          </p:nvPr>
        </p:nvSpPr>
        <p:spPr/>
        <p:txBody>
          <a:bodyPr>
            <a:normAutofit/>
          </a:bodyPr>
          <a:lstStyle/>
          <a:p>
            <a:endParaRPr lang="fr-BE" sz="1800">
              <a:latin typeface="CMSS10"/>
            </a:endParaRPr>
          </a:p>
          <a:p>
            <a:endParaRPr lang="fr-BE"/>
          </a:p>
          <a:p>
            <a:endParaRPr lang="fr-BE"/>
          </a:p>
          <a:p>
            <a:endParaRPr lang="fr-BE"/>
          </a:p>
          <a:p>
            <a:pPr algn="l"/>
            <a:endParaRPr lang="en-GB" sz="1800" b="0" i="0" u="none" strike="noStrike" baseline="0">
              <a:latin typeface="CMSS9"/>
            </a:endParaRPr>
          </a:p>
          <a:p>
            <a:pPr algn="l"/>
            <a:r>
              <a:rPr lang="en-GB" sz="1800" b="0" i="0" u="none" strike="noStrike" baseline="0">
                <a:latin typeface="CMSS9"/>
              </a:rPr>
              <a:t>Hints: the size of the battery, and the power of the motor.</a:t>
            </a:r>
          </a:p>
          <a:p>
            <a:pPr algn="l"/>
            <a:r>
              <a:rPr lang="en-GB" sz="1800" b="0" i="0" u="none" strike="noStrike" baseline="0">
                <a:latin typeface="CMSS9"/>
              </a:rPr>
              <a:t>What does the battery store? </a:t>
            </a:r>
          </a:p>
          <a:p>
            <a:pPr lvl="1"/>
            <a:r>
              <a:rPr lang="en-GB" sz="1400" b="0" i="0" u="none" strike="noStrike" baseline="0">
                <a:latin typeface="CMSS9"/>
              </a:rPr>
              <a:t>Some </a:t>
            </a:r>
            <a:r>
              <a:rPr lang="en-GB" sz="1400" b="0" i="0" u="none" strike="noStrike" baseline="0">
                <a:latin typeface="CMSSBX10"/>
              </a:rPr>
              <a:t>energy</a:t>
            </a:r>
            <a:r>
              <a:rPr lang="en-GB" sz="1400" b="0" i="0" u="none" strike="noStrike" baseline="0">
                <a:latin typeface="CMSS9"/>
              </a:rPr>
              <a:t> measured in joules (</a:t>
            </a:r>
            <a:r>
              <a:rPr lang="en-GB" sz="1400" b="0" i="0" u="none" strike="noStrike" baseline="0">
                <a:latin typeface="CMMI9"/>
              </a:rPr>
              <a:t>J</a:t>
            </a:r>
            <a:r>
              <a:rPr lang="en-GB" sz="1400" b="0" i="0" u="none" strike="noStrike" baseline="0">
                <a:latin typeface="CMSS9"/>
              </a:rPr>
              <a:t>) or </a:t>
            </a:r>
            <a:r>
              <a:rPr lang="fr-BE" sz="1400" b="0" i="0" u="none" strike="noStrike" baseline="0">
                <a:latin typeface="CMSS9"/>
              </a:rPr>
              <a:t>watt-hours (</a:t>
            </a:r>
            <a:r>
              <a:rPr lang="fr-BE" sz="1400" b="0" i="0" u="none" strike="noStrike" baseline="0">
                <a:latin typeface="CMMI9"/>
              </a:rPr>
              <a:t>Wh</a:t>
            </a:r>
            <a:r>
              <a:rPr lang="fr-BE" sz="1400" b="0" i="0" u="none" strike="noStrike" baseline="0">
                <a:latin typeface="CMSS9"/>
              </a:rPr>
              <a:t>): </a:t>
            </a:r>
            <a:r>
              <a:rPr lang="fr-BE" sz="1400" b="0" i="0" u="none" strike="noStrike" baseline="0">
                <a:latin typeface="CMR9"/>
              </a:rPr>
              <a:t>1</a:t>
            </a:r>
            <a:r>
              <a:rPr lang="fr-BE" sz="1400" b="0" i="0" u="none" strike="noStrike" baseline="0">
                <a:latin typeface="CMMI9"/>
              </a:rPr>
              <a:t>Wh </a:t>
            </a:r>
            <a:r>
              <a:rPr lang="fr-BE" sz="1400" b="0" i="0" u="none" strike="noStrike" baseline="0">
                <a:latin typeface="CMR9"/>
              </a:rPr>
              <a:t>= 3600</a:t>
            </a:r>
            <a:r>
              <a:rPr lang="fr-BE" sz="1400" b="0" i="0" u="none" strike="noStrike" baseline="0">
                <a:latin typeface="CMMI9"/>
              </a:rPr>
              <a:t>J</a:t>
            </a:r>
            <a:r>
              <a:rPr lang="fr-BE" sz="1400" b="0" i="0" u="none" strike="noStrike" baseline="0">
                <a:latin typeface="CMSS9"/>
              </a:rPr>
              <a:t>.</a:t>
            </a:r>
          </a:p>
          <a:p>
            <a:pPr algn="l"/>
            <a:r>
              <a:rPr lang="en-GB" sz="1800" b="0" i="0" u="none" strike="noStrike" baseline="0">
                <a:latin typeface="CMSS9"/>
              </a:rPr>
              <a:t>How fast is the energy delivered? </a:t>
            </a:r>
          </a:p>
          <a:p>
            <a:pPr lvl="1"/>
            <a:r>
              <a:rPr lang="en-GB" sz="1400" b="0" i="0" u="none" strike="noStrike" baseline="0">
                <a:latin typeface="CMSS9"/>
              </a:rPr>
              <a:t>It depends on the </a:t>
            </a:r>
            <a:r>
              <a:rPr lang="en-GB" sz="1400" b="0" i="0" u="none" strike="noStrike" baseline="0">
                <a:latin typeface="CMSSBX10"/>
              </a:rPr>
              <a:t>power </a:t>
            </a:r>
            <a:r>
              <a:rPr lang="en-GB" sz="1400" b="0" i="0" u="none" strike="noStrike" baseline="0">
                <a:latin typeface="CMSS9"/>
              </a:rPr>
              <a:t>of the motor, </a:t>
            </a:r>
            <a:r>
              <a:rPr lang="fr-BE" sz="1400" b="0" i="0" u="none" strike="noStrike" baseline="0">
                <a:latin typeface="CMSS9"/>
              </a:rPr>
              <a:t>measured in watts (</a:t>
            </a:r>
            <a:r>
              <a:rPr lang="fr-BE" sz="1400" b="0" i="0" u="none" strike="noStrike" baseline="0">
                <a:latin typeface="CMMI9"/>
              </a:rPr>
              <a:t>W</a:t>
            </a:r>
            <a:r>
              <a:rPr lang="fr-BE" sz="1400" b="0" i="0" u="none" strike="noStrike" baseline="0">
                <a:latin typeface="CMSS9"/>
              </a:rPr>
              <a:t>)</a:t>
            </a:r>
          </a:p>
          <a:p>
            <a:pPr algn="l"/>
            <a:r>
              <a:rPr lang="en-GB" sz="1800" b="0" i="0" u="none" strike="noStrike" baseline="0">
                <a:latin typeface="CMSS9"/>
              </a:rPr>
              <a:t>Good to know: an e-bike has a typical battery size of </a:t>
            </a:r>
            <a:r>
              <a:rPr lang="en-GB" sz="1800" b="0" i="0" u="none" strike="noStrike" baseline="0">
                <a:latin typeface="CMR9"/>
              </a:rPr>
              <a:t>500</a:t>
            </a:r>
            <a:r>
              <a:rPr lang="en-GB" sz="1800" b="0" i="0" u="none" strike="noStrike" baseline="0">
                <a:latin typeface="CMMI9"/>
              </a:rPr>
              <a:t>Wh</a:t>
            </a:r>
            <a:r>
              <a:rPr lang="en-GB" sz="1800" b="0" i="0" u="none" strike="noStrike" baseline="0">
                <a:latin typeface="CMSS9"/>
              </a:rPr>
              <a:t>, and the power of </a:t>
            </a:r>
            <a:r>
              <a:rPr lang="fr-BE" sz="1800" b="0" i="0" u="none" strike="noStrike" baseline="0">
                <a:latin typeface="CMSS9"/>
              </a:rPr>
              <a:t>the motor is </a:t>
            </a:r>
            <a:r>
              <a:rPr lang="fr-BE" sz="1800" b="0" i="0" u="none" strike="noStrike" baseline="0">
                <a:latin typeface="CMR9"/>
              </a:rPr>
              <a:t>250</a:t>
            </a:r>
            <a:r>
              <a:rPr lang="fr-BE" sz="1800" b="0" i="0" u="none" strike="noStrike" baseline="0">
                <a:latin typeface="CMMI9"/>
              </a:rPr>
              <a:t>W</a:t>
            </a:r>
            <a:r>
              <a:rPr lang="fr-BE" sz="1800" b="0" i="0" u="none" strike="noStrike" baseline="0">
                <a:latin typeface="CMSS9"/>
              </a:rPr>
              <a:t>.</a:t>
            </a:r>
            <a:endParaRPr lang="fr-BE"/>
          </a:p>
        </p:txBody>
      </p:sp>
      <p:pic>
        <p:nvPicPr>
          <p:cNvPr id="7" name="Image 6">
            <a:extLst>
              <a:ext uri="{FF2B5EF4-FFF2-40B4-BE49-F238E27FC236}">
                <a16:creationId xmlns:a16="http://schemas.microsoft.com/office/drawing/2014/main" id="{5D8DD651-3466-D7D9-3B44-6272F26D9947}"/>
              </a:ext>
            </a:extLst>
          </p:cNvPr>
          <p:cNvPicPr>
            <a:picLocks noChangeAspect="1"/>
          </p:cNvPicPr>
          <p:nvPr/>
        </p:nvPicPr>
        <p:blipFill>
          <a:blip r:embed="rId2"/>
          <a:stretch>
            <a:fillRect/>
          </a:stretch>
        </p:blipFill>
        <p:spPr>
          <a:xfrm>
            <a:off x="1252217" y="1779452"/>
            <a:ext cx="3358696" cy="1924253"/>
          </a:xfrm>
          <a:prstGeom prst="rect">
            <a:avLst/>
          </a:prstGeom>
        </p:spPr>
      </p:pic>
      <p:sp>
        <p:nvSpPr>
          <p:cNvPr id="9" name="ZoneTexte 8">
            <a:extLst>
              <a:ext uri="{FF2B5EF4-FFF2-40B4-BE49-F238E27FC236}">
                <a16:creationId xmlns:a16="http://schemas.microsoft.com/office/drawing/2014/main" id="{B87AE87C-1643-3C2A-97AD-772122A171DC}"/>
              </a:ext>
            </a:extLst>
          </p:cNvPr>
          <p:cNvSpPr txBox="1"/>
          <p:nvPr/>
        </p:nvSpPr>
        <p:spPr>
          <a:xfrm>
            <a:off x="5257800" y="1825625"/>
            <a:ext cx="6096000" cy="1200329"/>
          </a:xfrm>
          <a:prstGeom prst="rect">
            <a:avLst/>
          </a:prstGeom>
          <a:noFill/>
        </p:spPr>
        <p:txBody>
          <a:bodyPr wrap="square">
            <a:spAutoFit/>
          </a:bodyPr>
          <a:lstStyle/>
          <a:p>
            <a:pPr algn="l"/>
            <a:r>
              <a:rPr lang="en-GB" sz="1800" b="0" i="0" u="none" strike="noStrike" baseline="0">
                <a:latin typeface="CMSS9"/>
              </a:rPr>
              <a:t>You want to buy an electric bike. You already</a:t>
            </a:r>
          </a:p>
          <a:p>
            <a:pPr algn="l"/>
            <a:r>
              <a:rPr lang="en-GB" sz="1800" b="0" i="0" u="none" strike="noStrike" baseline="0">
                <a:latin typeface="CMSS9"/>
              </a:rPr>
              <a:t>decided on the type, the color, etc. How do you</a:t>
            </a:r>
          </a:p>
          <a:p>
            <a:pPr algn="l"/>
            <a:r>
              <a:rPr lang="en-GB" sz="1800" b="0" i="0" u="none" strike="noStrike" baseline="0">
                <a:latin typeface="CMSS9"/>
              </a:rPr>
              <a:t>decide on the electrical part? What are the</a:t>
            </a:r>
          </a:p>
          <a:p>
            <a:pPr algn="l"/>
            <a:r>
              <a:rPr lang="en-GB" sz="1800" b="0" i="0" u="none" strike="noStrike" baseline="0">
                <a:latin typeface="CMSS9"/>
              </a:rPr>
              <a:t>typical options you could have?</a:t>
            </a:r>
            <a:endParaRPr lang="fr-BE"/>
          </a:p>
        </p:txBody>
      </p:sp>
      <p:sp>
        <p:nvSpPr>
          <p:cNvPr id="10" name="Espace réservé de la date 9">
            <a:extLst>
              <a:ext uri="{FF2B5EF4-FFF2-40B4-BE49-F238E27FC236}">
                <a16:creationId xmlns:a16="http://schemas.microsoft.com/office/drawing/2014/main" id="{0EC9830D-B7D3-ED08-58C8-AB179806033D}"/>
              </a:ext>
            </a:extLst>
          </p:cNvPr>
          <p:cNvSpPr>
            <a:spLocks noGrp="1"/>
          </p:cNvSpPr>
          <p:nvPr>
            <p:ph type="dt" sz="half" idx="10"/>
          </p:nvPr>
        </p:nvSpPr>
        <p:spPr/>
        <p:txBody>
          <a:bodyPr/>
          <a:lstStyle/>
          <a:p>
            <a:fld id="{FCA85C89-6F7D-4CA9-BA4F-A88979332D43}" type="datetime1">
              <a:rPr lang="fr-BE" smtClean="0"/>
              <a:t>04-11-22</a:t>
            </a:fld>
            <a:endParaRPr lang="fr-BE"/>
          </a:p>
        </p:txBody>
      </p:sp>
      <p:sp>
        <p:nvSpPr>
          <p:cNvPr id="11" name="Espace réservé du numéro de diapositive 10">
            <a:extLst>
              <a:ext uri="{FF2B5EF4-FFF2-40B4-BE49-F238E27FC236}">
                <a16:creationId xmlns:a16="http://schemas.microsoft.com/office/drawing/2014/main" id="{DE8CF1CC-8BCD-525E-E2AD-DB1BAA5FC70B}"/>
              </a:ext>
            </a:extLst>
          </p:cNvPr>
          <p:cNvSpPr>
            <a:spLocks noGrp="1"/>
          </p:cNvSpPr>
          <p:nvPr>
            <p:ph type="sldNum" sz="quarter" idx="12"/>
          </p:nvPr>
        </p:nvSpPr>
        <p:spPr/>
        <p:txBody>
          <a:bodyPr/>
          <a:lstStyle/>
          <a:p>
            <a:fld id="{4D083C37-2F77-4599-8FB6-6E466D7AF0A8}" type="slidenum">
              <a:rPr lang="fr-BE" smtClean="0"/>
              <a:t>5</a:t>
            </a:fld>
            <a:endParaRPr lang="fr-BE"/>
          </a:p>
        </p:txBody>
      </p:sp>
    </p:spTree>
    <p:extLst>
      <p:ext uri="{BB962C8B-B14F-4D97-AF65-F5344CB8AC3E}">
        <p14:creationId xmlns:p14="http://schemas.microsoft.com/office/powerpoint/2010/main" val="315545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A56C01-A7DB-380A-15E0-525166C88F1C}"/>
              </a:ext>
            </a:extLst>
          </p:cNvPr>
          <p:cNvSpPr>
            <a:spLocks noGrp="1"/>
          </p:cNvSpPr>
          <p:nvPr>
            <p:ph type="title"/>
          </p:nvPr>
        </p:nvSpPr>
        <p:spPr/>
        <p:txBody>
          <a:bodyPr/>
          <a:lstStyle/>
          <a:p>
            <a:r>
              <a:rPr lang="en-GB"/>
              <a:t>Motivation</a:t>
            </a:r>
            <a:endParaRPr lang="fr-BE"/>
          </a:p>
        </p:txBody>
      </p:sp>
      <p:sp>
        <p:nvSpPr>
          <p:cNvPr id="3" name="Espace réservé du contenu 2">
            <a:extLst>
              <a:ext uri="{FF2B5EF4-FFF2-40B4-BE49-F238E27FC236}">
                <a16:creationId xmlns:a16="http://schemas.microsoft.com/office/drawing/2014/main" id="{7FF74A43-5A22-81C1-9A5F-853FCB5F2981}"/>
              </a:ext>
            </a:extLst>
          </p:cNvPr>
          <p:cNvSpPr>
            <a:spLocks noGrp="1"/>
          </p:cNvSpPr>
          <p:nvPr>
            <p:ph idx="1"/>
          </p:nvPr>
        </p:nvSpPr>
        <p:spPr/>
        <p:txBody>
          <a:bodyPr/>
          <a:lstStyle/>
          <a:p>
            <a:r>
              <a:rPr lang="en-GB" dirty="0"/>
              <a:t>Planning the </a:t>
            </a:r>
            <a:r>
              <a:rPr lang="en-GB" dirty="0" err="1"/>
              <a:t>defossilization</a:t>
            </a:r>
            <a:r>
              <a:rPr lang="en-GB" dirty="0"/>
              <a:t> of energy systems while maintaining access to abundant primary energy resources is a nontrivial multi-objective problem encompassing economic, technical, environmental, and social aspects. </a:t>
            </a:r>
          </a:p>
          <a:p>
            <a:r>
              <a:rPr lang="en-GB" b="1" dirty="0"/>
              <a:t>However, most long-term policies consider the cost of the system as the leading indicator in the energy system models to decrease the carbon footprint.</a:t>
            </a:r>
            <a:endParaRPr lang="fr-BE" b="1" dirty="0"/>
          </a:p>
        </p:txBody>
      </p:sp>
      <p:sp>
        <p:nvSpPr>
          <p:cNvPr id="4" name="Espace réservé de la date 3">
            <a:extLst>
              <a:ext uri="{FF2B5EF4-FFF2-40B4-BE49-F238E27FC236}">
                <a16:creationId xmlns:a16="http://schemas.microsoft.com/office/drawing/2014/main" id="{6000E6A3-841C-DF9D-805A-047342438DBA}"/>
              </a:ext>
            </a:extLst>
          </p:cNvPr>
          <p:cNvSpPr>
            <a:spLocks noGrp="1"/>
          </p:cNvSpPr>
          <p:nvPr>
            <p:ph type="dt" sz="half" idx="10"/>
          </p:nvPr>
        </p:nvSpPr>
        <p:spPr/>
        <p:txBody>
          <a:bodyPr/>
          <a:lstStyle/>
          <a:p>
            <a:fld id="{D8A11DDD-B77A-4D11-8ECC-BA0B653932C6}"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B15EBACC-CFAC-6148-EF8B-BCFE076D4506}"/>
              </a:ext>
            </a:extLst>
          </p:cNvPr>
          <p:cNvSpPr>
            <a:spLocks noGrp="1"/>
          </p:cNvSpPr>
          <p:nvPr>
            <p:ph type="sldNum" sz="quarter" idx="12"/>
          </p:nvPr>
        </p:nvSpPr>
        <p:spPr/>
        <p:txBody>
          <a:bodyPr/>
          <a:lstStyle/>
          <a:p>
            <a:fld id="{4D083C37-2F77-4599-8FB6-6E466D7AF0A8}" type="slidenum">
              <a:rPr lang="fr-BE" smtClean="0"/>
              <a:t>50</a:t>
            </a:fld>
            <a:endParaRPr lang="fr-BE" dirty="0"/>
          </a:p>
        </p:txBody>
      </p:sp>
      <p:sp>
        <p:nvSpPr>
          <p:cNvPr id="6" name="Flèche : droite 5">
            <a:extLst>
              <a:ext uri="{FF2B5EF4-FFF2-40B4-BE49-F238E27FC236}">
                <a16:creationId xmlns:a16="http://schemas.microsoft.com/office/drawing/2014/main" id="{C2AC711A-ACCC-C88D-F7EA-DBFBA832C825}"/>
              </a:ext>
            </a:extLst>
          </p:cNvPr>
          <p:cNvSpPr/>
          <p:nvPr/>
        </p:nvSpPr>
        <p:spPr>
          <a:xfrm>
            <a:off x="4350058" y="5175682"/>
            <a:ext cx="1745942" cy="878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Instead</a:t>
            </a:r>
            <a:endParaRPr lang="fr-BE" dirty="0"/>
          </a:p>
        </p:txBody>
      </p:sp>
      <p:sp>
        <p:nvSpPr>
          <p:cNvPr id="7" name="Rectangle 6">
            <a:extLst>
              <a:ext uri="{FF2B5EF4-FFF2-40B4-BE49-F238E27FC236}">
                <a16:creationId xmlns:a16="http://schemas.microsoft.com/office/drawing/2014/main" id="{A277BB0C-229D-0D45-4113-503563C52436}"/>
              </a:ext>
            </a:extLst>
          </p:cNvPr>
          <p:cNvSpPr/>
          <p:nvPr/>
        </p:nvSpPr>
        <p:spPr>
          <a:xfrm>
            <a:off x="6764785" y="4978601"/>
            <a:ext cx="2219417" cy="11983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6600" dirty="0"/>
              <a:t>EROI</a:t>
            </a:r>
            <a:endParaRPr lang="fr-BE" dirty="0"/>
          </a:p>
        </p:txBody>
      </p:sp>
    </p:spTree>
    <p:extLst>
      <p:ext uri="{BB962C8B-B14F-4D97-AF65-F5344CB8AC3E}">
        <p14:creationId xmlns:p14="http://schemas.microsoft.com/office/powerpoint/2010/main" val="119860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3B4EDA-2DBB-2830-7DF6-18912C292E68}"/>
              </a:ext>
            </a:extLst>
          </p:cNvPr>
          <p:cNvSpPr>
            <a:spLocks noGrp="1"/>
          </p:cNvSpPr>
          <p:nvPr>
            <p:ph type="title"/>
          </p:nvPr>
        </p:nvSpPr>
        <p:spPr/>
        <p:txBody>
          <a:bodyPr/>
          <a:lstStyle/>
          <a:p>
            <a:r>
              <a:rPr lang="en-GB"/>
              <a:t>What is the EROI: Energy return on energy invested</a:t>
            </a:r>
            <a:endParaRPr lang="fr-BE"/>
          </a:p>
        </p:txBody>
      </p:sp>
      <p:pic>
        <p:nvPicPr>
          <p:cNvPr id="5" name="Espace réservé du contenu 4">
            <a:extLst>
              <a:ext uri="{FF2B5EF4-FFF2-40B4-BE49-F238E27FC236}">
                <a16:creationId xmlns:a16="http://schemas.microsoft.com/office/drawing/2014/main" id="{C6D391CB-71D3-AB07-047B-5F80105D68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2038" y="1437615"/>
            <a:ext cx="7549909" cy="5230656"/>
          </a:xfrm>
        </p:spPr>
      </p:pic>
      <p:sp>
        <p:nvSpPr>
          <p:cNvPr id="7" name="Espace réservé de la date 6">
            <a:extLst>
              <a:ext uri="{FF2B5EF4-FFF2-40B4-BE49-F238E27FC236}">
                <a16:creationId xmlns:a16="http://schemas.microsoft.com/office/drawing/2014/main" id="{42074C68-3325-FCFC-8C89-ECEF2E54B243}"/>
              </a:ext>
            </a:extLst>
          </p:cNvPr>
          <p:cNvSpPr>
            <a:spLocks noGrp="1"/>
          </p:cNvSpPr>
          <p:nvPr>
            <p:ph type="dt" sz="half" idx="10"/>
          </p:nvPr>
        </p:nvSpPr>
        <p:spPr/>
        <p:txBody>
          <a:bodyPr/>
          <a:lstStyle/>
          <a:p>
            <a:fld id="{B0F0C640-B6A9-4A94-BCA8-0168BB1FE1DC}" type="datetime1">
              <a:rPr lang="fr-BE" smtClean="0"/>
              <a:t>04-11-22</a:t>
            </a:fld>
            <a:endParaRPr lang="fr-BE"/>
          </a:p>
        </p:txBody>
      </p:sp>
      <p:sp>
        <p:nvSpPr>
          <p:cNvPr id="8" name="Espace réservé du numéro de diapositive 7">
            <a:extLst>
              <a:ext uri="{FF2B5EF4-FFF2-40B4-BE49-F238E27FC236}">
                <a16:creationId xmlns:a16="http://schemas.microsoft.com/office/drawing/2014/main" id="{28C199BA-574C-4203-C0E1-2CAA3220BFB3}"/>
              </a:ext>
            </a:extLst>
          </p:cNvPr>
          <p:cNvSpPr>
            <a:spLocks noGrp="1"/>
          </p:cNvSpPr>
          <p:nvPr>
            <p:ph type="sldNum" sz="quarter" idx="12"/>
          </p:nvPr>
        </p:nvSpPr>
        <p:spPr/>
        <p:txBody>
          <a:bodyPr/>
          <a:lstStyle/>
          <a:p>
            <a:fld id="{4D083C37-2F77-4599-8FB6-6E466D7AF0A8}" type="slidenum">
              <a:rPr lang="fr-BE" smtClean="0"/>
              <a:t>51</a:t>
            </a:fld>
            <a:endParaRPr lang="fr-BE"/>
          </a:p>
        </p:txBody>
      </p:sp>
    </p:spTree>
    <p:extLst>
      <p:ext uri="{BB962C8B-B14F-4D97-AF65-F5344CB8AC3E}">
        <p14:creationId xmlns:p14="http://schemas.microsoft.com/office/powerpoint/2010/main" val="2478896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B5C1B6-FC05-2846-8358-65E537C3BF7F}"/>
              </a:ext>
            </a:extLst>
          </p:cNvPr>
          <p:cNvSpPr>
            <a:spLocks noGrp="1"/>
          </p:cNvSpPr>
          <p:nvPr>
            <p:ph type="title"/>
          </p:nvPr>
        </p:nvSpPr>
        <p:spPr/>
        <p:txBody>
          <a:bodyPr/>
          <a:lstStyle/>
          <a:p>
            <a:r>
              <a:rPr lang="en-GB"/>
              <a:t>Comments</a:t>
            </a:r>
            <a:endParaRPr lang="fr-BE"/>
          </a:p>
        </p:txBody>
      </p:sp>
      <p:sp>
        <p:nvSpPr>
          <p:cNvPr id="3" name="Espace réservé du contenu 2">
            <a:extLst>
              <a:ext uri="{FF2B5EF4-FFF2-40B4-BE49-F238E27FC236}">
                <a16:creationId xmlns:a16="http://schemas.microsoft.com/office/drawing/2014/main" id="{7D91E457-9093-22FE-715C-12CABD4DB81E}"/>
              </a:ext>
            </a:extLst>
          </p:cNvPr>
          <p:cNvSpPr>
            <a:spLocks noGrp="1"/>
          </p:cNvSpPr>
          <p:nvPr>
            <p:ph idx="1"/>
          </p:nvPr>
        </p:nvSpPr>
        <p:spPr/>
        <p:txBody>
          <a:bodyPr/>
          <a:lstStyle/>
          <a:p>
            <a:r>
              <a:rPr lang="en-GB"/>
              <a:t>The lower the EROI of an energy source, the more input energy is required to produce the output energy, which results in less net energy available for consumption.</a:t>
            </a:r>
          </a:p>
          <a:p>
            <a:r>
              <a:rPr lang="en-GB"/>
              <a:t>The literature about EROI focuses mainly on three main fields of research: </a:t>
            </a:r>
          </a:p>
          <a:p>
            <a:pPr lvl="1"/>
            <a:r>
              <a:rPr lang="en-GB"/>
              <a:t>(1) the link between EROI and societal well-being; </a:t>
            </a:r>
          </a:p>
          <a:p>
            <a:pPr lvl="1"/>
            <a:r>
              <a:rPr lang="en-GB"/>
              <a:t>(2) estimation of the EROI of an energy resource or technology; </a:t>
            </a:r>
          </a:p>
          <a:p>
            <a:pPr lvl="1"/>
            <a:r>
              <a:rPr lang="en-GB"/>
              <a:t>(3) estimation of the EROI at the level of an economy or a society.</a:t>
            </a:r>
            <a:endParaRPr lang="fr-BE"/>
          </a:p>
        </p:txBody>
      </p:sp>
      <p:sp>
        <p:nvSpPr>
          <p:cNvPr id="4" name="Espace réservé de la date 3">
            <a:extLst>
              <a:ext uri="{FF2B5EF4-FFF2-40B4-BE49-F238E27FC236}">
                <a16:creationId xmlns:a16="http://schemas.microsoft.com/office/drawing/2014/main" id="{9C559F80-739F-B508-BE84-0379072DE21B}"/>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5C08DB95-F9D9-986C-48BC-EE067E69AED5}"/>
              </a:ext>
            </a:extLst>
          </p:cNvPr>
          <p:cNvSpPr>
            <a:spLocks noGrp="1"/>
          </p:cNvSpPr>
          <p:nvPr>
            <p:ph type="sldNum" sz="quarter" idx="12"/>
          </p:nvPr>
        </p:nvSpPr>
        <p:spPr/>
        <p:txBody>
          <a:bodyPr/>
          <a:lstStyle/>
          <a:p>
            <a:fld id="{4D083C37-2F77-4599-8FB6-6E466D7AF0A8}" type="slidenum">
              <a:rPr lang="fr-BE" smtClean="0"/>
              <a:t>52</a:t>
            </a:fld>
            <a:endParaRPr lang="fr-BE"/>
          </a:p>
        </p:txBody>
      </p:sp>
    </p:spTree>
    <p:extLst>
      <p:ext uri="{BB962C8B-B14F-4D97-AF65-F5344CB8AC3E}">
        <p14:creationId xmlns:p14="http://schemas.microsoft.com/office/powerpoint/2010/main" val="1628324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A4D27B-EA4E-6E4A-6B3F-E1F50C11899B}"/>
              </a:ext>
            </a:extLst>
          </p:cNvPr>
          <p:cNvSpPr>
            <a:spLocks noGrp="1"/>
          </p:cNvSpPr>
          <p:nvPr>
            <p:ph type="title"/>
          </p:nvPr>
        </p:nvSpPr>
        <p:spPr/>
        <p:txBody>
          <a:bodyPr/>
          <a:lstStyle/>
          <a:p>
            <a:r>
              <a:rPr lang="en-GB" dirty="0"/>
              <a:t>(1) Link between EROI and societal well-being</a:t>
            </a:r>
            <a:endParaRPr lang="fr-BE" dirty="0"/>
          </a:p>
        </p:txBody>
      </p:sp>
      <p:sp>
        <p:nvSpPr>
          <p:cNvPr id="3" name="Espace réservé du contenu 2">
            <a:extLst>
              <a:ext uri="{FF2B5EF4-FFF2-40B4-BE49-F238E27FC236}">
                <a16:creationId xmlns:a16="http://schemas.microsoft.com/office/drawing/2014/main" id="{9200DEB7-DE36-CE81-D2A4-CB4EBD3D6A7D}"/>
              </a:ext>
            </a:extLst>
          </p:cNvPr>
          <p:cNvSpPr>
            <a:spLocks noGrp="1"/>
          </p:cNvSpPr>
          <p:nvPr>
            <p:ph idx="1"/>
          </p:nvPr>
        </p:nvSpPr>
        <p:spPr/>
        <p:txBody>
          <a:bodyPr/>
          <a:lstStyle/>
          <a:p>
            <a:pPr marL="0" indent="0">
              <a:buNone/>
            </a:pPr>
            <a:r>
              <a:rPr lang="en-GB" dirty="0"/>
              <a:t>The estimated societal EROI is correlated with the </a:t>
            </a:r>
            <a:r>
              <a:rPr lang="en-GB" b="1" dirty="0"/>
              <a:t>Human Development Index</a:t>
            </a:r>
            <a:r>
              <a:rPr lang="en-GB" dirty="0"/>
              <a:t> (HDI), which is a standard living indicator. </a:t>
            </a:r>
          </a:p>
          <a:p>
            <a:pPr marL="0" indent="0">
              <a:buNone/>
            </a:pPr>
            <a:endParaRPr lang="en-GB" dirty="0"/>
          </a:p>
          <a:p>
            <a:pPr marL="0" indent="0">
              <a:buNone/>
            </a:pPr>
            <a:r>
              <a:rPr lang="en-GB" dirty="0"/>
              <a:t>However, for a few countries with a high level of development, HDI above 0.75, there is a saturation point where increasing the EROI above 20 is not associated with further improvement in society. </a:t>
            </a:r>
          </a:p>
          <a:p>
            <a:pPr marL="0" indent="0">
              <a:buNone/>
            </a:pPr>
            <a:endParaRPr lang="en-GB" dirty="0"/>
          </a:p>
          <a:p>
            <a:pPr marL="0" indent="0">
              <a:buNone/>
            </a:pPr>
            <a:r>
              <a:rPr lang="en-GB" dirty="0"/>
              <a:t>In addition, the relationship between EROI and HDI is non-linear as the HDI increases less and less rapidly with societal EROI.</a:t>
            </a:r>
            <a:endParaRPr lang="fr-BE" dirty="0"/>
          </a:p>
        </p:txBody>
      </p:sp>
      <p:sp>
        <p:nvSpPr>
          <p:cNvPr id="4" name="Espace réservé de la date 3">
            <a:extLst>
              <a:ext uri="{FF2B5EF4-FFF2-40B4-BE49-F238E27FC236}">
                <a16:creationId xmlns:a16="http://schemas.microsoft.com/office/drawing/2014/main" id="{19061ACB-922C-0DDC-07AF-4C3B2891D74E}"/>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F5E9F14C-048C-9A7F-CBA8-7755E35EEFB7}"/>
              </a:ext>
            </a:extLst>
          </p:cNvPr>
          <p:cNvSpPr>
            <a:spLocks noGrp="1"/>
          </p:cNvSpPr>
          <p:nvPr>
            <p:ph type="sldNum" sz="quarter" idx="12"/>
          </p:nvPr>
        </p:nvSpPr>
        <p:spPr/>
        <p:txBody>
          <a:bodyPr/>
          <a:lstStyle/>
          <a:p>
            <a:fld id="{4D083C37-2F77-4599-8FB6-6E466D7AF0A8}" type="slidenum">
              <a:rPr lang="fr-BE" smtClean="0"/>
              <a:t>53</a:t>
            </a:fld>
            <a:endParaRPr lang="fr-BE"/>
          </a:p>
        </p:txBody>
      </p:sp>
    </p:spTree>
    <p:extLst>
      <p:ext uri="{BB962C8B-B14F-4D97-AF65-F5344CB8AC3E}">
        <p14:creationId xmlns:p14="http://schemas.microsoft.com/office/powerpoint/2010/main" val="3778062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868892-3765-00B2-6E60-7812A9F366FC}"/>
              </a:ext>
            </a:extLst>
          </p:cNvPr>
          <p:cNvSpPr>
            <a:spLocks noGrp="1"/>
          </p:cNvSpPr>
          <p:nvPr>
            <p:ph type="title"/>
          </p:nvPr>
        </p:nvSpPr>
        <p:spPr/>
        <p:txBody>
          <a:bodyPr/>
          <a:lstStyle/>
          <a:p>
            <a:r>
              <a:rPr lang="en-GB" dirty="0"/>
              <a:t>(2) Estimation of the EROI of an energy resource or technology</a:t>
            </a:r>
            <a:endParaRPr lang="fr-BE" dirty="0"/>
          </a:p>
        </p:txBody>
      </p:sp>
      <p:sp>
        <p:nvSpPr>
          <p:cNvPr id="3" name="Espace réservé du contenu 2">
            <a:extLst>
              <a:ext uri="{FF2B5EF4-FFF2-40B4-BE49-F238E27FC236}">
                <a16:creationId xmlns:a16="http://schemas.microsoft.com/office/drawing/2014/main" id="{52804A70-CD37-6DE1-DD88-4381E0749B48}"/>
              </a:ext>
            </a:extLst>
          </p:cNvPr>
          <p:cNvSpPr>
            <a:spLocks noGrp="1"/>
          </p:cNvSpPr>
          <p:nvPr>
            <p:ph idx="1"/>
          </p:nvPr>
        </p:nvSpPr>
        <p:spPr/>
        <p:txBody>
          <a:bodyPr>
            <a:normAutofit lnSpcReduction="10000"/>
          </a:bodyPr>
          <a:lstStyle/>
          <a:p>
            <a:r>
              <a:rPr lang="en-GB"/>
              <a:t>The characteristics of the primary energy sources, including the EROI of each fuel, are investigated by Hall et al. [7]. </a:t>
            </a:r>
          </a:p>
          <a:p>
            <a:r>
              <a:rPr lang="en-GB"/>
              <a:t>They conclude that: </a:t>
            </a:r>
          </a:p>
          <a:p>
            <a:pPr lvl="1"/>
            <a:r>
              <a:rPr lang="en-GB"/>
              <a:t>(i) the EROI of critical fuels, such as oil and gas, is declining; </a:t>
            </a:r>
          </a:p>
          <a:p>
            <a:pPr lvl="1"/>
            <a:r>
              <a:rPr lang="en-GB"/>
              <a:t>(ii) most renewable and non-conventional energy alternatives have substantially lower EROI values than traditional conventional fossil fuels. </a:t>
            </a:r>
          </a:p>
          <a:p>
            <a:r>
              <a:rPr lang="en-GB"/>
              <a:t>Another more recent study [8] estimates the EROI of fossil fuels at both primary and final energy stages. However, their results suggest that the current EROIoffossil fuels may not differ from the EROI of renewables, which illustrates the difficulty of adequately assessing the EROI of resources or technologies.</a:t>
            </a:r>
            <a:endParaRPr lang="fr-BE"/>
          </a:p>
        </p:txBody>
      </p:sp>
      <p:sp>
        <p:nvSpPr>
          <p:cNvPr id="4" name="Espace réservé de la date 3">
            <a:extLst>
              <a:ext uri="{FF2B5EF4-FFF2-40B4-BE49-F238E27FC236}">
                <a16:creationId xmlns:a16="http://schemas.microsoft.com/office/drawing/2014/main" id="{BBCCCDE6-10D2-BEAB-C496-B126E8EB13A3}"/>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1C31E69A-66A4-D2AD-6A4E-110A7C1F0496}"/>
              </a:ext>
            </a:extLst>
          </p:cNvPr>
          <p:cNvSpPr>
            <a:spLocks noGrp="1"/>
          </p:cNvSpPr>
          <p:nvPr>
            <p:ph type="sldNum" sz="quarter" idx="12"/>
          </p:nvPr>
        </p:nvSpPr>
        <p:spPr/>
        <p:txBody>
          <a:bodyPr/>
          <a:lstStyle/>
          <a:p>
            <a:fld id="{4D083C37-2F77-4599-8FB6-6E466D7AF0A8}" type="slidenum">
              <a:rPr lang="fr-BE" smtClean="0"/>
              <a:t>54</a:t>
            </a:fld>
            <a:endParaRPr lang="fr-BE"/>
          </a:p>
        </p:txBody>
      </p:sp>
      <p:sp>
        <p:nvSpPr>
          <p:cNvPr id="6" name="ZoneTexte 5">
            <a:extLst>
              <a:ext uri="{FF2B5EF4-FFF2-40B4-BE49-F238E27FC236}">
                <a16:creationId xmlns:a16="http://schemas.microsoft.com/office/drawing/2014/main" id="{525CEFDB-9BED-FA0A-35FD-20220776B408}"/>
              </a:ext>
            </a:extLst>
          </p:cNvPr>
          <p:cNvSpPr txBox="1"/>
          <p:nvPr/>
        </p:nvSpPr>
        <p:spPr>
          <a:xfrm>
            <a:off x="2269788" y="5943491"/>
            <a:ext cx="8560340" cy="646331"/>
          </a:xfrm>
          <a:prstGeom prst="rect">
            <a:avLst/>
          </a:prstGeom>
          <a:noFill/>
        </p:spPr>
        <p:txBody>
          <a:bodyPr wrap="square">
            <a:spAutoFit/>
          </a:bodyPr>
          <a:lstStyle/>
          <a:p>
            <a:r>
              <a:rPr lang="fr-BE" sz="1200" b="0" i="0">
                <a:solidFill>
                  <a:srgbClr val="222222"/>
                </a:solidFill>
                <a:effectLst/>
                <a:latin typeface="Arial" panose="020B0604020202020204" pitchFamily="34" charset="0"/>
              </a:rPr>
              <a:t>References relate to « Dumas, Jonathan, Antoine Dubois, Paolo Thiran, Pierre Jacques, Francesco Contino, Bertrand Cornélusse, and Gauthier Limpens. "The energy return on investment of whole energy systems: application to Belgium." </a:t>
            </a:r>
            <a:r>
              <a:rPr lang="fr-BE" sz="1200" b="0" i="1">
                <a:solidFill>
                  <a:srgbClr val="222222"/>
                </a:solidFill>
                <a:effectLst/>
                <a:latin typeface="Arial" panose="020B0604020202020204" pitchFamily="34" charset="0"/>
              </a:rPr>
              <a:t>arXiv preprint arXiv:2205.06727</a:t>
            </a:r>
            <a:r>
              <a:rPr lang="fr-BE" sz="1200" b="0" i="0">
                <a:solidFill>
                  <a:srgbClr val="222222"/>
                </a:solidFill>
                <a:effectLst/>
                <a:latin typeface="Arial" panose="020B0604020202020204" pitchFamily="34" charset="0"/>
              </a:rPr>
              <a:t> (2022). To appear in </a:t>
            </a:r>
            <a:r>
              <a:rPr lang="fr-BE" sz="1200" b="0" i="0" u="sng">
                <a:solidFill>
                  <a:srgbClr val="333333"/>
                </a:solidFill>
                <a:effectLst/>
                <a:latin typeface="Georgia" panose="02040502050405020303" pitchFamily="18" charset="0"/>
                <a:hlinkClick r:id="rId2"/>
              </a:rPr>
              <a:t>Biophysical Economics and Sustainability</a:t>
            </a:r>
            <a:r>
              <a:rPr lang="fr-BE" sz="1200" b="0" i="0" u="sng">
                <a:solidFill>
                  <a:srgbClr val="333333"/>
                </a:solidFill>
                <a:effectLst/>
                <a:latin typeface="Georgia" panose="02040502050405020303" pitchFamily="18" charset="0"/>
              </a:rPr>
              <a:t>. »</a:t>
            </a:r>
            <a:endParaRPr lang="fr-BE" sz="1200" b="0" i="0">
              <a:solidFill>
                <a:srgbClr val="333333"/>
              </a:solidFill>
              <a:effectLst/>
              <a:latin typeface="Georgia" panose="02040502050405020303" pitchFamily="18" charset="0"/>
            </a:endParaRPr>
          </a:p>
        </p:txBody>
      </p:sp>
    </p:spTree>
    <p:extLst>
      <p:ext uri="{BB962C8B-B14F-4D97-AF65-F5344CB8AC3E}">
        <p14:creationId xmlns:p14="http://schemas.microsoft.com/office/powerpoint/2010/main" val="839248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CB7646-85AA-FD18-E1DD-233B0E3913EB}"/>
              </a:ext>
            </a:extLst>
          </p:cNvPr>
          <p:cNvSpPr>
            <a:spLocks noGrp="1"/>
          </p:cNvSpPr>
          <p:nvPr>
            <p:ph type="title"/>
          </p:nvPr>
        </p:nvSpPr>
        <p:spPr/>
        <p:txBody>
          <a:bodyPr/>
          <a:lstStyle/>
          <a:p>
            <a:r>
              <a:rPr lang="en-GB" dirty="0"/>
              <a:t>(2) Estimation of the EROI of an energy resource or technology (…)</a:t>
            </a:r>
            <a:endParaRPr lang="fr-BE" dirty="0"/>
          </a:p>
        </p:txBody>
      </p:sp>
      <p:pic>
        <p:nvPicPr>
          <p:cNvPr id="7" name="Espace réservé du contenu 6">
            <a:extLst>
              <a:ext uri="{FF2B5EF4-FFF2-40B4-BE49-F238E27FC236}">
                <a16:creationId xmlns:a16="http://schemas.microsoft.com/office/drawing/2014/main" id="{19FDB357-2F51-9AFA-C526-6EDC3B35B3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6704" y="1690688"/>
            <a:ext cx="8215496" cy="3571171"/>
          </a:xfrm>
        </p:spPr>
      </p:pic>
      <p:sp>
        <p:nvSpPr>
          <p:cNvPr id="4" name="Espace réservé de la date 3">
            <a:extLst>
              <a:ext uri="{FF2B5EF4-FFF2-40B4-BE49-F238E27FC236}">
                <a16:creationId xmlns:a16="http://schemas.microsoft.com/office/drawing/2014/main" id="{E1508A33-8130-80B5-C489-4AD5F406AC17}"/>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1EA4EF81-FFAC-A1B7-7285-A64E0189D876}"/>
              </a:ext>
            </a:extLst>
          </p:cNvPr>
          <p:cNvSpPr>
            <a:spLocks noGrp="1"/>
          </p:cNvSpPr>
          <p:nvPr>
            <p:ph type="sldNum" sz="quarter" idx="12"/>
          </p:nvPr>
        </p:nvSpPr>
        <p:spPr/>
        <p:txBody>
          <a:bodyPr/>
          <a:lstStyle/>
          <a:p>
            <a:fld id="{4D083C37-2F77-4599-8FB6-6E466D7AF0A8}" type="slidenum">
              <a:rPr lang="fr-BE" smtClean="0"/>
              <a:t>55</a:t>
            </a:fld>
            <a:endParaRPr lang="fr-BE"/>
          </a:p>
        </p:txBody>
      </p:sp>
      <p:sp>
        <p:nvSpPr>
          <p:cNvPr id="9" name="ZoneTexte 8">
            <a:extLst>
              <a:ext uri="{FF2B5EF4-FFF2-40B4-BE49-F238E27FC236}">
                <a16:creationId xmlns:a16="http://schemas.microsoft.com/office/drawing/2014/main" id="{73A8B39C-AEEF-DEF9-2C38-0AFC6517E56F}"/>
              </a:ext>
            </a:extLst>
          </p:cNvPr>
          <p:cNvSpPr txBox="1"/>
          <p:nvPr/>
        </p:nvSpPr>
        <p:spPr>
          <a:xfrm>
            <a:off x="2431913" y="5334862"/>
            <a:ext cx="8638163" cy="1477328"/>
          </a:xfrm>
          <a:prstGeom prst="rect">
            <a:avLst/>
          </a:prstGeom>
          <a:noFill/>
        </p:spPr>
        <p:txBody>
          <a:bodyPr wrap="square">
            <a:spAutoFit/>
          </a:bodyPr>
          <a:lstStyle/>
          <a:p>
            <a:r>
              <a:rPr lang="fr-BE"/>
              <a:t>Source: </a:t>
            </a:r>
            <a:r>
              <a:rPr lang="fr-BE" b="0" i="0">
                <a:solidFill>
                  <a:srgbClr val="222222"/>
                </a:solidFill>
                <a:effectLst/>
                <a:latin typeface="Arial" panose="020B0604020202020204" pitchFamily="34" charset="0"/>
              </a:rPr>
              <a:t>DUPONT, Elise, JEANMART, Hervé, POSSOZ, Louis, </a:t>
            </a:r>
            <a:r>
              <a:rPr lang="fr-BE" b="0" i="1">
                <a:solidFill>
                  <a:srgbClr val="222222"/>
                </a:solidFill>
                <a:effectLst/>
                <a:latin typeface="Arial" panose="020B0604020202020204" pitchFamily="34" charset="0"/>
              </a:rPr>
              <a:t>et al.</a:t>
            </a:r>
            <a:r>
              <a:rPr lang="fr-BE" b="0" i="0">
                <a:solidFill>
                  <a:srgbClr val="222222"/>
                </a:solidFill>
                <a:effectLst/>
                <a:latin typeface="Arial" panose="020B0604020202020204" pitchFamily="34" charset="0"/>
              </a:rPr>
              <a:t> </a:t>
            </a:r>
            <a:r>
              <a:rPr lang="fr-BE" b="0" i="1">
                <a:solidFill>
                  <a:srgbClr val="222222"/>
                </a:solidFill>
                <a:effectLst/>
                <a:latin typeface="Arial" panose="020B0604020202020204" pitchFamily="34" charset="0"/>
              </a:rPr>
              <a:t>Transition énergétique et (dé) croissance économique</a:t>
            </a:r>
            <a:r>
              <a:rPr lang="fr-BE" b="0" i="0">
                <a:solidFill>
                  <a:srgbClr val="222222"/>
                </a:solidFill>
                <a:effectLst/>
                <a:latin typeface="Arial" panose="020B0604020202020204" pitchFamily="34" charset="0"/>
              </a:rPr>
              <a:t>. Université catholique de Louvain, Institut de Recherches Economiques et Sociales (IRES), 2017.</a:t>
            </a:r>
            <a:endParaRPr lang="fr-BE"/>
          </a:p>
          <a:p>
            <a:endParaRPr lang="fr-BE">
              <a:hlinkClick r:id="rId3"/>
            </a:endParaRPr>
          </a:p>
          <a:p>
            <a:r>
              <a:rPr lang="fr-BE">
                <a:hlinkClick r:id="rId3"/>
              </a:rPr>
              <a:t>https://www.regards-economiques.be/images/reco-pdf/reco_175.pdf</a:t>
            </a:r>
            <a:r>
              <a:rPr lang="fr-BE"/>
              <a:t> </a:t>
            </a:r>
          </a:p>
        </p:txBody>
      </p:sp>
    </p:spTree>
    <p:extLst>
      <p:ext uri="{BB962C8B-B14F-4D97-AF65-F5344CB8AC3E}">
        <p14:creationId xmlns:p14="http://schemas.microsoft.com/office/powerpoint/2010/main" val="513817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E28AA8-6EBF-E63C-CA4A-8EB7D5C1955E}"/>
              </a:ext>
            </a:extLst>
          </p:cNvPr>
          <p:cNvSpPr>
            <a:spLocks noGrp="1"/>
          </p:cNvSpPr>
          <p:nvPr>
            <p:ph type="title"/>
          </p:nvPr>
        </p:nvSpPr>
        <p:spPr/>
        <p:txBody>
          <a:bodyPr/>
          <a:lstStyle/>
          <a:p>
            <a:r>
              <a:rPr lang="en-GB" dirty="0"/>
              <a:t>(3) The estimation of the EROI at the level of an economy or a society</a:t>
            </a:r>
            <a:endParaRPr lang="fr-BE" dirty="0"/>
          </a:p>
        </p:txBody>
      </p:sp>
      <p:sp>
        <p:nvSpPr>
          <p:cNvPr id="3" name="Espace réservé du contenu 2">
            <a:extLst>
              <a:ext uri="{FF2B5EF4-FFF2-40B4-BE49-F238E27FC236}">
                <a16:creationId xmlns:a16="http://schemas.microsoft.com/office/drawing/2014/main" id="{58AC4046-B28C-122B-FCB5-7A9B106BA899}"/>
              </a:ext>
            </a:extLst>
          </p:cNvPr>
          <p:cNvSpPr>
            <a:spLocks noGrp="1"/>
          </p:cNvSpPr>
          <p:nvPr>
            <p:ph idx="1"/>
          </p:nvPr>
        </p:nvSpPr>
        <p:spPr/>
        <p:txBody>
          <a:bodyPr>
            <a:normAutofit fontScale="77500" lnSpcReduction="20000"/>
          </a:bodyPr>
          <a:lstStyle/>
          <a:p>
            <a:r>
              <a:rPr lang="en-GB"/>
              <a:t>This is precisely the topic of the paper. Why?</a:t>
            </a:r>
          </a:p>
          <a:p>
            <a:pPr marL="514350" indent="-514350">
              <a:buFont typeface="+mj-lt"/>
              <a:buAutoNum type="arabicPeriod"/>
            </a:pPr>
            <a:r>
              <a:rPr lang="en-GB"/>
              <a:t>It is not relevant to compare the EROI of renewable resources or technologies independently. For instance, solar and wind energies are intermittent and stochastic. Gas and nuclear power plants are adjustable and can meet fluctuating demand. Thus, comparing the EROI of solar vs. nuclear without considering storage systems and other assets to balance the system is not pertinent. </a:t>
            </a:r>
          </a:p>
          <a:p>
            <a:pPr marL="514350" indent="-514350">
              <a:buFont typeface="+mj-lt"/>
              <a:buAutoNum type="arabicPeriod"/>
            </a:pPr>
            <a:r>
              <a:rPr lang="en-GB"/>
              <a:t>Second, a whole energy system comprises several sectors (mobility, heat, electricity, industry) that use several technologies and resources that can be imported or extracted. These resources are transported, stored, and converted by energy conversion technologies to supply end-use demands such as electricity, transport, heating, and the production of goods. Assessing an energy system as a whole opens the opportunity for the full deployment of synergies and generates unexpected results [15]. Thus, the EROI of the system cannot be the sum of the EROI of each of its components.</a:t>
            </a:r>
          </a:p>
          <a:p>
            <a:r>
              <a:rPr lang="en-GB"/>
              <a:t>EnergyScope was adapted to work with the EROI as an objective function.The case of Belgium in 2035 was investigated.</a:t>
            </a:r>
          </a:p>
          <a:p>
            <a:endParaRPr lang="en-GB"/>
          </a:p>
        </p:txBody>
      </p:sp>
      <p:sp>
        <p:nvSpPr>
          <p:cNvPr id="4" name="Espace réservé de la date 3">
            <a:extLst>
              <a:ext uri="{FF2B5EF4-FFF2-40B4-BE49-F238E27FC236}">
                <a16:creationId xmlns:a16="http://schemas.microsoft.com/office/drawing/2014/main" id="{5C614638-6594-D0DD-304A-ABBA302D16EB}"/>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8162A25B-C0C9-9991-1DD8-69B7EC219618}"/>
              </a:ext>
            </a:extLst>
          </p:cNvPr>
          <p:cNvSpPr>
            <a:spLocks noGrp="1"/>
          </p:cNvSpPr>
          <p:nvPr>
            <p:ph type="sldNum" sz="quarter" idx="12"/>
          </p:nvPr>
        </p:nvSpPr>
        <p:spPr/>
        <p:txBody>
          <a:bodyPr/>
          <a:lstStyle/>
          <a:p>
            <a:fld id="{4D083C37-2F77-4599-8FB6-6E466D7AF0A8}" type="slidenum">
              <a:rPr lang="fr-BE" smtClean="0"/>
              <a:t>56</a:t>
            </a:fld>
            <a:endParaRPr lang="fr-BE"/>
          </a:p>
        </p:txBody>
      </p:sp>
    </p:spTree>
    <p:extLst>
      <p:ext uri="{BB962C8B-B14F-4D97-AF65-F5344CB8AC3E}">
        <p14:creationId xmlns:p14="http://schemas.microsoft.com/office/powerpoint/2010/main" val="2781294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9A5E1B-A117-BE85-C858-D1DD3BFF7052}"/>
              </a:ext>
            </a:extLst>
          </p:cNvPr>
          <p:cNvSpPr>
            <a:spLocks noGrp="1"/>
          </p:cNvSpPr>
          <p:nvPr>
            <p:ph type="title"/>
          </p:nvPr>
        </p:nvSpPr>
        <p:spPr/>
        <p:txBody>
          <a:bodyPr/>
          <a:lstStyle/>
          <a:p>
            <a:r>
              <a:rPr lang="en-GB"/>
              <a:t>Results</a:t>
            </a:r>
            <a:endParaRPr lang="fr-BE"/>
          </a:p>
        </p:txBody>
      </p:sp>
      <p:pic>
        <p:nvPicPr>
          <p:cNvPr id="7" name="Espace réservé du contenu 6">
            <a:extLst>
              <a:ext uri="{FF2B5EF4-FFF2-40B4-BE49-F238E27FC236}">
                <a16:creationId xmlns:a16="http://schemas.microsoft.com/office/drawing/2014/main" id="{68C8A04F-73DA-0554-BA9A-A811E11347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0866" y="1426723"/>
            <a:ext cx="7814080" cy="4750240"/>
          </a:xfrm>
        </p:spPr>
      </p:pic>
      <p:sp>
        <p:nvSpPr>
          <p:cNvPr id="4" name="Espace réservé de la date 3">
            <a:extLst>
              <a:ext uri="{FF2B5EF4-FFF2-40B4-BE49-F238E27FC236}">
                <a16:creationId xmlns:a16="http://schemas.microsoft.com/office/drawing/2014/main" id="{00ABA11D-D7AD-8951-AAC1-67D0203CF517}"/>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0752049A-345F-E31A-734E-BDDC75C9820A}"/>
              </a:ext>
            </a:extLst>
          </p:cNvPr>
          <p:cNvSpPr>
            <a:spLocks noGrp="1"/>
          </p:cNvSpPr>
          <p:nvPr>
            <p:ph type="sldNum" sz="quarter" idx="12"/>
          </p:nvPr>
        </p:nvSpPr>
        <p:spPr/>
        <p:txBody>
          <a:bodyPr/>
          <a:lstStyle/>
          <a:p>
            <a:fld id="{4D083C37-2F77-4599-8FB6-6E466D7AF0A8}" type="slidenum">
              <a:rPr lang="fr-BE" smtClean="0"/>
              <a:t>57</a:t>
            </a:fld>
            <a:endParaRPr lang="fr-BE"/>
          </a:p>
        </p:txBody>
      </p:sp>
    </p:spTree>
    <p:extLst>
      <p:ext uri="{BB962C8B-B14F-4D97-AF65-F5344CB8AC3E}">
        <p14:creationId xmlns:p14="http://schemas.microsoft.com/office/powerpoint/2010/main" val="2367134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CD79C3-3C09-0CA9-893C-9AADE4E02175}"/>
              </a:ext>
            </a:extLst>
          </p:cNvPr>
          <p:cNvSpPr>
            <a:spLocks noGrp="1"/>
          </p:cNvSpPr>
          <p:nvPr>
            <p:ph type="title"/>
          </p:nvPr>
        </p:nvSpPr>
        <p:spPr/>
        <p:txBody>
          <a:bodyPr/>
          <a:lstStyle/>
          <a:p>
            <a:r>
              <a:rPr lang="en-GB"/>
              <a:t>Results</a:t>
            </a:r>
            <a:endParaRPr lang="fr-BE"/>
          </a:p>
        </p:txBody>
      </p:sp>
      <p:pic>
        <p:nvPicPr>
          <p:cNvPr id="7" name="Espace réservé du contenu 6">
            <a:extLst>
              <a:ext uri="{FF2B5EF4-FFF2-40B4-BE49-F238E27FC236}">
                <a16:creationId xmlns:a16="http://schemas.microsoft.com/office/drawing/2014/main" id="{2104C237-690C-4BB0-436D-75399A93F6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4069" y="1856078"/>
            <a:ext cx="9243861" cy="4290432"/>
          </a:xfrm>
        </p:spPr>
      </p:pic>
      <p:sp>
        <p:nvSpPr>
          <p:cNvPr id="4" name="Espace réservé de la date 3">
            <a:extLst>
              <a:ext uri="{FF2B5EF4-FFF2-40B4-BE49-F238E27FC236}">
                <a16:creationId xmlns:a16="http://schemas.microsoft.com/office/drawing/2014/main" id="{DB79CB1E-9580-1F27-9442-8E224DAA8954}"/>
              </a:ext>
            </a:extLst>
          </p:cNvPr>
          <p:cNvSpPr>
            <a:spLocks noGrp="1"/>
          </p:cNvSpPr>
          <p:nvPr>
            <p:ph type="dt" sz="half" idx="10"/>
          </p:nvPr>
        </p:nvSpPr>
        <p:spPr/>
        <p:txBody>
          <a:bodyPr/>
          <a:lstStyle/>
          <a:p>
            <a:fld id="{B63A0847-A764-4FF7-9608-39DAC3F03847}" type="datetime1">
              <a:rPr lang="fr-BE" smtClean="0"/>
              <a:t>04-11-22</a:t>
            </a:fld>
            <a:endParaRPr lang="fr-BE"/>
          </a:p>
        </p:txBody>
      </p:sp>
      <p:sp>
        <p:nvSpPr>
          <p:cNvPr id="5" name="Espace réservé du numéro de diapositive 4">
            <a:extLst>
              <a:ext uri="{FF2B5EF4-FFF2-40B4-BE49-F238E27FC236}">
                <a16:creationId xmlns:a16="http://schemas.microsoft.com/office/drawing/2014/main" id="{5F6A01B6-D30C-2107-83D9-7CCB0C600627}"/>
              </a:ext>
            </a:extLst>
          </p:cNvPr>
          <p:cNvSpPr>
            <a:spLocks noGrp="1"/>
          </p:cNvSpPr>
          <p:nvPr>
            <p:ph type="sldNum" sz="quarter" idx="12"/>
          </p:nvPr>
        </p:nvSpPr>
        <p:spPr/>
        <p:txBody>
          <a:bodyPr/>
          <a:lstStyle/>
          <a:p>
            <a:fld id="{4D083C37-2F77-4599-8FB6-6E466D7AF0A8}" type="slidenum">
              <a:rPr lang="fr-BE" smtClean="0"/>
              <a:t>58</a:t>
            </a:fld>
            <a:endParaRPr lang="fr-BE"/>
          </a:p>
        </p:txBody>
      </p:sp>
    </p:spTree>
    <p:extLst>
      <p:ext uri="{BB962C8B-B14F-4D97-AF65-F5344CB8AC3E}">
        <p14:creationId xmlns:p14="http://schemas.microsoft.com/office/powerpoint/2010/main" val="216211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0225D0-3659-6F30-49D9-6F7FE5AE5A42}"/>
              </a:ext>
            </a:extLst>
          </p:cNvPr>
          <p:cNvSpPr>
            <a:spLocks noGrp="1"/>
          </p:cNvSpPr>
          <p:nvPr>
            <p:ph type="title"/>
          </p:nvPr>
        </p:nvSpPr>
        <p:spPr/>
        <p:txBody>
          <a:bodyPr/>
          <a:lstStyle/>
          <a:p>
            <a:r>
              <a:rPr lang="en-GB"/>
              <a:t>Power definition</a:t>
            </a:r>
            <a:endParaRPr lang="fr-BE"/>
          </a:p>
        </p:txBody>
      </p:sp>
      <p:pic>
        <p:nvPicPr>
          <p:cNvPr id="5" name="Espace réservé du contenu 4">
            <a:extLst>
              <a:ext uri="{FF2B5EF4-FFF2-40B4-BE49-F238E27FC236}">
                <a16:creationId xmlns:a16="http://schemas.microsoft.com/office/drawing/2014/main" id="{044BB4D9-B53D-3053-292E-7003FE9907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46765"/>
            <a:ext cx="9975896" cy="4351338"/>
          </a:xfrm>
        </p:spPr>
      </p:pic>
      <p:pic>
        <p:nvPicPr>
          <p:cNvPr id="7" name="Image 6">
            <a:extLst>
              <a:ext uri="{FF2B5EF4-FFF2-40B4-BE49-F238E27FC236}">
                <a16:creationId xmlns:a16="http://schemas.microsoft.com/office/drawing/2014/main" id="{1E1812A1-21F2-C280-90F0-87E6228D3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6249014"/>
            <a:ext cx="5098222" cy="487722"/>
          </a:xfrm>
          <a:prstGeom prst="rect">
            <a:avLst/>
          </a:prstGeom>
        </p:spPr>
      </p:pic>
      <p:sp>
        <p:nvSpPr>
          <p:cNvPr id="8" name="Espace réservé de la date 7">
            <a:extLst>
              <a:ext uri="{FF2B5EF4-FFF2-40B4-BE49-F238E27FC236}">
                <a16:creationId xmlns:a16="http://schemas.microsoft.com/office/drawing/2014/main" id="{4801F934-A7AE-1BED-6BFE-C8533A2ED96E}"/>
              </a:ext>
            </a:extLst>
          </p:cNvPr>
          <p:cNvSpPr>
            <a:spLocks noGrp="1"/>
          </p:cNvSpPr>
          <p:nvPr>
            <p:ph type="dt" sz="half" idx="10"/>
          </p:nvPr>
        </p:nvSpPr>
        <p:spPr/>
        <p:txBody>
          <a:bodyPr/>
          <a:lstStyle/>
          <a:p>
            <a:fld id="{C80C5D5B-2A1A-4F85-99F8-434E43A019B0}" type="datetime1">
              <a:rPr lang="fr-BE" smtClean="0"/>
              <a:t>04-11-22</a:t>
            </a:fld>
            <a:endParaRPr lang="fr-BE"/>
          </a:p>
        </p:txBody>
      </p:sp>
      <p:sp>
        <p:nvSpPr>
          <p:cNvPr id="9" name="Espace réservé du numéro de diapositive 8">
            <a:extLst>
              <a:ext uri="{FF2B5EF4-FFF2-40B4-BE49-F238E27FC236}">
                <a16:creationId xmlns:a16="http://schemas.microsoft.com/office/drawing/2014/main" id="{B49A2664-5CC2-835A-D817-948E496D21DC}"/>
              </a:ext>
            </a:extLst>
          </p:cNvPr>
          <p:cNvSpPr>
            <a:spLocks noGrp="1"/>
          </p:cNvSpPr>
          <p:nvPr>
            <p:ph type="sldNum" sz="quarter" idx="12"/>
          </p:nvPr>
        </p:nvSpPr>
        <p:spPr/>
        <p:txBody>
          <a:bodyPr/>
          <a:lstStyle/>
          <a:p>
            <a:fld id="{4D083C37-2F77-4599-8FB6-6E466D7AF0A8}" type="slidenum">
              <a:rPr lang="fr-BE" smtClean="0"/>
              <a:t>6</a:t>
            </a:fld>
            <a:endParaRPr lang="fr-BE"/>
          </a:p>
        </p:txBody>
      </p:sp>
    </p:spTree>
    <p:extLst>
      <p:ext uri="{BB962C8B-B14F-4D97-AF65-F5344CB8AC3E}">
        <p14:creationId xmlns:p14="http://schemas.microsoft.com/office/powerpoint/2010/main" val="3036819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20A73-A306-701B-BCD1-5E982B0E7D45}"/>
              </a:ext>
            </a:extLst>
          </p:cNvPr>
          <p:cNvSpPr>
            <a:spLocks noGrp="1"/>
          </p:cNvSpPr>
          <p:nvPr>
            <p:ph type="title"/>
          </p:nvPr>
        </p:nvSpPr>
        <p:spPr/>
        <p:txBody>
          <a:bodyPr/>
          <a:lstStyle/>
          <a:p>
            <a:r>
              <a:rPr lang="en-GB"/>
              <a:t>Units of power and energy in energy systems</a:t>
            </a:r>
            <a:endParaRPr lang="fr-BE"/>
          </a:p>
        </p:txBody>
      </p:sp>
      <p:sp>
        <p:nvSpPr>
          <p:cNvPr id="3" name="Espace réservé du contenu 2">
            <a:extLst>
              <a:ext uri="{FF2B5EF4-FFF2-40B4-BE49-F238E27FC236}">
                <a16:creationId xmlns:a16="http://schemas.microsoft.com/office/drawing/2014/main" id="{26832870-E0BB-5548-3537-342362063F8A}"/>
              </a:ext>
            </a:extLst>
          </p:cNvPr>
          <p:cNvSpPr>
            <a:spLocks noGrp="1"/>
          </p:cNvSpPr>
          <p:nvPr>
            <p:ph idx="1"/>
          </p:nvPr>
        </p:nvSpPr>
        <p:spPr/>
        <p:txBody>
          <a:bodyPr>
            <a:normAutofit fontScale="92500" lnSpcReduction="20000"/>
          </a:bodyPr>
          <a:lstStyle/>
          <a:p>
            <a:r>
              <a:rPr lang="en-GB"/>
              <a:t>Power typically ranges from </a:t>
            </a:r>
          </a:p>
          <a:p>
            <a:pPr lvl="1"/>
            <a:r>
              <a:rPr lang="en-GB"/>
              <a:t>kW e.g. PV panels</a:t>
            </a:r>
          </a:p>
          <a:p>
            <a:pPr lvl="1"/>
            <a:r>
              <a:rPr lang="en-GB"/>
              <a:t> to GW e.g. nuclear power plant</a:t>
            </a:r>
          </a:p>
          <a:p>
            <a:pPr lvl="1"/>
            <a:endParaRPr lang="en-GB"/>
          </a:p>
          <a:p>
            <a:r>
              <a:rPr lang="en-GB"/>
              <a:t>Energy typically ranges from </a:t>
            </a:r>
          </a:p>
          <a:p>
            <a:pPr lvl="1"/>
            <a:r>
              <a:rPr lang="en-GB"/>
              <a:t>Several kWh: daily production of a residential PV plant, or 1l of oil</a:t>
            </a:r>
          </a:p>
          <a:p>
            <a:pPr lvl="1"/>
            <a:r>
              <a:rPr lang="en-GB"/>
              <a:t>To thousands of TWh: consumption of a country over a year</a:t>
            </a:r>
          </a:p>
          <a:p>
            <a:pPr lvl="1"/>
            <a:r>
              <a:rPr lang="en-GB"/>
              <a:t>One ExaJoule (EJ) = 277,78 TWh</a:t>
            </a:r>
          </a:p>
          <a:p>
            <a:pPr lvl="1"/>
            <a:r>
              <a:rPr lang="en-GB"/>
              <a:t>“</a:t>
            </a:r>
            <a:r>
              <a:rPr lang="fr-FR" altLang="fr-FR"/>
              <a:t>The ton of oil equivalent (toe) represents the quantity of energy contained in a ton of crude oil, that is gigajoules 41.868. This unit is used to express and compare energies of different sources. According to the international conventions, one ton of oil equivalent amounts for example in 1 616 kg of coal, 1 069 m³ of gas from Algeria or 954 kg of gasoline. For electricity, 1 toe is worth 11.6 MWh </a:t>
            </a:r>
            <a:r>
              <a:rPr lang="fr-FR" altLang="fr-FR">
                <a:solidFill>
                  <a:srgbClr val="FF0000"/>
                </a:solidFill>
              </a:rPr>
              <a:t>(caution here)</a:t>
            </a:r>
            <a:r>
              <a:rPr lang="fr-FR" altLang="fr-FR"/>
              <a:t>.</a:t>
            </a:r>
            <a:r>
              <a:rPr lang="en-GB"/>
              <a:t>” (from </a:t>
            </a:r>
            <a:r>
              <a:rPr lang="en-GB">
                <a:hlinkClick r:id="rId2"/>
              </a:rPr>
              <a:t>https://www.insee.fr/en/metadonnees/definition/c1355</a:t>
            </a:r>
            <a:r>
              <a:rPr lang="en-GB"/>
              <a:t>) </a:t>
            </a:r>
          </a:p>
          <a:p>
            <a:pPr lvl="1"/>
            <a:endParaRPr lang="fr-BE"/>
          </a:p>
        </p:txBody>
      </p:sp>
      <p:sp>
        <p:nvSpPr>
          <p:cNvPr id="4" name="Espace réservé de la date 3">
            <a:extLst>
              <a:ext uri="{FF2B5EF4-FFF2-40B4-BE49-F238E27FC236}">
                <a16:creationId xmlns:a16="http://schemas.microsoft.com/office/drawing/2014/main" id="{42FD9FC4-2107-1D93-1C4D-4581120E93C0}"/>
              </a:ext>
            </a:extLst>
          </p:cNvPr>
          <p:cNvSpPr>
            <a:spLocks noGrp="1"/>
          </p:cNvSpPr>
          <p:nvPr>
            <p:ph type="dt" sz="half" idx="10"/>
          </p:nvPr>
        </p:nvSpPr>
        <p:spPr/>
        <p:txBody>
          <a:bodyPr/>
          <a:lstStyle/>
          <a:p>
            <a:fld id="{AAB8DD73-4A13-4999-A3F2-D942CABBE9B0}" type="datetime1">
              <a:rPr lang="fr-BE" smtClean="0"/>
              <a:pPr/>
              <a:t>04-11-22</a:t>
            </a:fld>
            <a:endParaRPr lang="fr-BE"/>
          </a:p>
        </p:txBody>
      </p:sp>
      <p:sp>
        <p:nvSpPr>
          <p:cNvPr id="5" name="Espace réservé du numéro de diapositive 4">
            <a:extLst>
              <a:ext uri="{FF2B5EF4-FFF2-40B4-BE49-F238E27FC236}">
                <a16:creationId xmlns:a16="http://schemas.microsoft.com/office/drawing/2014/main" id="{EA20D69E-864E-7816-4936-AB3A7A30EB51}"/>
              </a:ext>
            </a:extLst>
          </p:cNvPr>
          <p:cNvSpPr>
            <a:spLocks noGrp="1"/>
          </p:cNvSpPr>
          <p:nvPr>
            <p:ph type="sldNum" sz="quarter" idx="12"/>
          </p:nvPr>
        </p:nvSpPr>
        <p:spPr/>
        <p:txBody>
          <a:bodyPr/>
          <a:lstStyle/>
          <a:p>
            <a:fld id="{4D083C37-2F77-4599-8FB6-6E466D7AF0A8}" type="slidenum">
              <a:rPr lang="fr-BE" smtClean="0"/>
              <a:pPr/>
              <a:t>7</a:t>
            </a:fld>
            <a:endParaRPr lang="fr-BE"/>
          </a:p>
        </p:txBody>
      </p:sp>
    </p:spTree>
    <p:extLst>
      <p:ext uri="{BB962C8B-B14F-4D97-AF65-F5344CB8AC3E}">
        <p14:creationId xmlns:p14="http://schemas.microsoft.com/office/powerpoint/2010/main" val="447529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intérieur, personne&#10;&#10;Description générée automatiquement">
            <a:extLst>
              <a:ext uri="{FF2B5EF4-FFF2-40B4-BE49-F238E27FC236}">
                <a16:creationId xmlns:a16="http://schemas.microsoft.com/office/drawing/2014/main" id="{0723E3E5-378E-B850-767E-15B0224E1838}"/>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985736" y="0"/>
            <a:ext cx="15232684" cy="6919609"/>
          </a:xfrm>
          <a:prstGeom prst="rect">
            <a:avLst/>
          </a:prstGeom>
        </p:spPr>
      </p:pic>
      <p:sp>
        <p:nvSpPr>
          <p:cNvPr id="2" name="Titre 1">
            <a:extLst>
              <a:ext uri="{FF2B5EF4-FFF2-40B4-BE49-F238E27FC236}">
                <a16:creationId xmlns:a16="http://schemas.microsoft.com/office/drawing/2014/main" id="{76993117-0167-F5DF-EC59-7756F67A61C2}"/>
              </a:ext>
            </a:extLst>
          </p:cNvPr>
          <p:cNvSpPr>
            <a:spLocks noGrp="1"/>
          </p:cNvSpPr>
          <p:nvPr>
            <p:ph type="title"/>
          </p:nvPr>
        </p:nvSpPr>
        <p:spPr/>
        <p:txBody>
          <a:bodyPr>
            <a:noAutofit/>
          </a:bodyPr>
          <a:lstStyle/>
          <a:p>
            <a:r>
              <a:rPr lang="en-GB" sz="2800">
                <a:solidFill>
                  <a:schemeClr val="bg1"/>
                </a:solidFill>
              </a:rPr>
              <a:t>Robert and the toaster: </a:t>
            </a:r>
            <a:r>
              <a:rPr lang="fr-BE" sz="2800">
                <a:highlight>
                  <a:srgbClr val="C0C0C0"/>
                </a:highlight>
                <a:hlinkClick r:id="rId3"/>
              </a:rPr>
              <a:t>https://youtu.be/S4O5voOCqAQ</a:t>
            </a:r>
            <a:r>
              <a:rPr lang="fr-BE" sz="2800">
                <a:highlight>
                  <a:srgbClr val="C0C0C0"/>
                </a:highlight>
              </a:rPr>
              <a:t> </a:t>
            </a:r>
            <a:br>
              <a:rPr lang="fr-BE" sz="2800"/>
            </a:br>
            <a:endParaRPr lang="fr-BE" sz="2800">
              <a:solidFill>
                <a:schemeClr val="bg1"/>
              </a:solidFill>
            </a:endParaRPr>
          </a:p>
        </p:txBody>
      </p:sp>
      <p:sp>
        <p:nvSpPr>
          <p:cNvPr id="6" name="Espace réservé de la date 5">
            <a:extLst>
              <a:ext uri="{FF2B5EF4-FFF2-40B4-BE49-F238E27FC236}">
                <a16:creationId xmlns:a16="http://schemas.microsoft.com/office/drawing/2014/main" id="{EFD21CFD-F677-27D1-1E4E-573B40778345}"/>
              </a:ext>
            </a:extLst>
          </p:cNvPr>
          <p:cNvSpPr>
            <a:spLocks noGrp="1"/>
          </p:cNvSpPr>
          <p:nvPr>
            <p:ph type="dt" sz="half" idx="10"/>
          </p:nvPr>
        </p:nvSpPr>
        <p:spPr/>
        <p:txBody>
          <a:bodyPr/>
          <a:lstStyle/>
          <a:p>
            <a:fld id="{386B2362-394E-434E-9B81-33A34FD2CC97}" type="datetime1">
              <a:rPr lang="fr-BE" smtClean="0"/>
              <a:t>04-11-22</a:t>
            </a:fld>
            <a:endParaRPr lang="fr-BE"/>
          </a:p>
        </p:txBody>
      </p:sp>
      <p:sp>
        <p:nvSpPr>
          <p:cNvPr id="7" name="Espace réservé du numéro de diapositive 6">
            <a:extLst>
              <a:ext uri="{FF2B5EF4-FFF2-40B4-BE49-F238E27FC236}">
                <a16:creationId xmlns:a16="http://schemas.microsoft.com/office/drawing/2014/main" id="{90E7FC8D-DEB5-E932-9E59-48D2C294CA4D}"/>
              </a:ext>
            </a:extLst>
          </p:cNvPr>
          <p:cNvSpPr>
            <a:spLocks noGrp="1"/>
          </p:cNvSpPr>
          <p:nvPr>
            <p:ph type="sldNum" sz="quarter" idx="12"/>
          </p:nvPr>
        </p:nvSpPr>
        <p:spPr/>
        <p:txBody>
          <a:bodyPr/>
          <a:lstStyle/>
          <a:p>
            <a:fld id="{4D083C37-2F77-4599-8FB6-6E466D7AF0A8}" type="slidenum">
              <a:rPr lang="fr-BE" smtClean="0"/>
              <a:t>8</a:t>
            </a:fld>
            <a:endParaRPr lang="fr-BE"/>
          </a:p>
        </p:txBody>
      </p:sp>
    </p:spTree>
    <p:extLst>
      <p:ext uri="{BB962C8B-B14F-4D97-AF65-F5344CB8AC3E}">
        <p14:creationId xmlns:p14="http://schemas.microsoft.com/office/powerpoint/2010/main" val="2588084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C90B8E4-0751-61F0-2FDA-ABC3FC8784B4}"/>
              </a:ext>
            </a:extLst>
          </p:cNvPr>
          <p:cNvSpPr>
            <a:spLocks noGrp="1"/>
          </p:cNvSpPr>
          <p:nvPr>
            <p:ph type="title"/>
          </p:nvPr>
        </p:nvSpPr>
        <p:spPr/>
        <p:txBody>
          <a:bodyPr/>
          <a:lstStyle/>
          <a:p>
            <a:r>
              <a:rPr lang="en-GB"/>
              <a:t>Renewable energy sources</a:t>
            </a:r>
            <a:endParaRPr lang="fr-BE"/>
          </a:p>
        </p:txBody>
      </p:sp>
      <p:sp>
        <p:nvSpPr>
          <p:cNvPr id="5" name="Espace réservé du texte 4">
            <a:extLst>
              <a:ext uri="{FF2B5EF4-FFF2-40B4-BE49-F238E27FC236}">
                <a16:creationId xmlns:a16="http://schemas.microsoft.com/office/drawing/2014/main" id="{E3501B02-B2AE-B759-5A76-15C32E99A327}"/>
              </a:ext>
            </a:extLst>
          </p:cNvPr>
          <p:cNvSpPr>
            <a:spLocks noGrp="1"/>
          </p:cNvSpPr>
          <p:nvPr>
            <p:ph type="body" idx="1"/>
          </p:nvPr>
        </p:nvSpPr>
        <p:spPr/>
        <p:txBody>
          <a:bodyPr/>
          <a:lstStyle/>
          <a:p>
            <a:endParaRPr lang="fr-BE"/>
          </a:p>
        </p:txBody>
      </p:sp>
      <p:sp>
        <p:nvSpPr>
          <p:cNvPr id="2" name="Espace réservé de la date 1">
            <a:extLst>
              <a:ext uri="{FF2B5EF4-FFF2-40B4-BE49-F238E27FC236}">
                <a16:creationId xmlns:a16="http://schemas.microsoft.com/office/drawing/2014/main" id="{73237505-83C1-D6F6-1FF3-EE21B3858AE6}"/>
              </a:ext>
            </a:extLst>
          </p:cNvPr>
          <p:cNvSpPr>
            <a:spLocks noGrp="1"/>
          </p:cNvSpPr>
          <p:nvPr>
            <p:ph type="dt" sz="half" idx="10"/>
          </p:nvPr>
        </p:nvSpPr>
        <p:spPr/>
        <p:txBody>
          <a:bodyPr/>
          <a:lstStyle/>
          <a:p>
            <a:fld id="{3CFB7575-EA81-409F-80E1-A0CB59EC044B}" type="datetime1">
              <a:rPr lang="fr-BE" smtClean="0"/>
              <a:t>04-11-22</a:t>
            </a:fld>
            <a:endParaRPr lang="fr-BE"/>
          </a:p>
        </p:txBody>
      </p:sp>
      <p:sp>
        <p:nvSpPr>
          <p:cNvPr id="3" name="Espace réservé du numéro de diapositive 2">
            <a:extLst>
              <a:ext uri="{FF2B5EF4-FFF2-40B4-BE49-F238E27FC236}">
                <a16:creationId xmlns:a16="http://schemas.microsoft.com/office/drawing/2014/main" id="{6659D0B8-060F-3054-FD6D-4C66ADAC4D1E}"/>
              </a:ext>
            </a:extLst>
          </p:cNvPr>
          <p:cNvSpPr>
            <a:spLocks noGrp="1"/>
          </p:cNvSpPr>
          <p:nvPr>
            <p:ph type="sldNum" sz="quarter" idx="12"/>
          </p:nvPr>
        </p:nvSpPr>
        <p:spPr/>
        <p:txBody>
          <a:bodyPr/>
          <a:lstStyle/>
          <a:p>
            <a:fld id="{4D083C37-2F77-4599-8FB6-6E466D7AF0A8}" type="slidenum">
              <a:rPr lang="fr-BE" smtClean="0"/>
              <a:t>9</a:t>
            </a:fld>
            <a:endParaRPr lang="fr-BE"/>
          </a:p>
        </p:txBody>
      </p:sp>
    </p:spTree>
    <p:extLst>
      <p:ext uri="{BB962C8B-B14F-4D97-AF65-F5344CB8AC3E}">
        <p14:creationId xmlns:p14="http://schemas.microsoft.com/office/powerpoint/2010/main" val="260702547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5481</TotalTime>
  <Words>2935</Words>
  <Application>Microsoft Office PowerPoint</Application>
  <PresentationFormat>Grand écran</PresentationFormat>
  <Paragraphs>337</Paragraphs>
  <Slides>58</Slides>
  <Notes>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58</vt:i4>
      </vt:variant>
    </vt:vector>
  </HeadingPairs>
  <TitlesOfParts>
    <vt:vector size="71" baseType="lpstr">
      <vt:lpstr>Meiryo</vt:lpstr>
      <vt:lpstr>Akkurat</vt:lpstr>
      <vt:lpstr>Arial</vt:lpstr>
      <vt:lpstr>Calibri</vt:lpstr>
      <vt:lpstr>Calibri Light</vt:lpstr>
      <vt:lpstr>CMMI9</vt:lpstr>
      <vt:lpstr>CMR9</vt:lpstr>
      <vt:lpstr>CMSS10</vt:lpstr>
      <vt:lpstr>CMSS9</vt:lpstr>
      <vt:lpstr>CMSSBX10</vt:lpstr>
      <vt:lpstr>Georgia</vt:lpstr>
      <vt:lpstr>Lato</vt:lpstr>
      <vt:lpstr>Thème Office</vt:lpstr>
      <vt:lpstr>Energy planning and EROI</vt:lpstr>
      <vt:lpstr>Plan</vt:lpstr>
      <vt:lpstr>Introduction</vt:lpstr>
      <vt:lpstr>Power and energy</vt:lpstr>
      <vt:lpstr>Introduction: an e-bike</vt:lpstr>
      <vt:lpstr>Power definition</vt:lpstr>
      <vt:lpstr>Units of power and energy in energy systems</vt:lpstr>
      <vt:lpstr>Robert and the toaster: https://youtu.be/S4O5voOCqAQ  </vt:lpstr>
      <vt:lpstr>Renewable energy sources</vt:lpstr>
      <vt:lpstr>Definition</vt:lpstr>
      <vt:lpstr>Solar energy</vt:lpstr>
      <vt:lpstr>Photovoltaic generation </vt:lpstr>
      <vt:lpstr>Effect of irradiance and temperature</vt:lpstr>
      <vt:lpstr>Photovoltaic power production potential</vt:lpstr>
      <vt:lpstr>PV variability</vt:lpstr>
      <vt:lpstr>Wind energy</vt:lpstr>
      <vt:lpstr>Wind turbines</vt:lpstr>
      <vt:lpstr>Power conversion</vt:lpstr>
      <vt:lpstr>Turbine efficiency</vt:lpstr>
      <vt:lpstr>Wind generator operating characteristic </vt:lpstr>
      <vt:lpstr>Wind atlas</vt:lpstr>
      <vt:lpstr>Other sources</vt:lpstr>
      <vt:lpstr>CHG emissions related to electricity consumption</vt:lpstr>
      <vt:lpstr>World energy outlook</vt:lpstr>
      <vt:lpstr>World energy consumption</vt:lpstr>
      <vt:lpstr>Consumption-based CO₂ emissions per capita vs GDP per capita, 2019</vt:lpstr>
      <vt:lpstr>Share of primary energy from renewable sources, 2021</vt:lpstr>
      <vt:lpstr>Annual change in renewable energy generation, 2021</vt:lpstr>
      <vt:lpstr>See also</vt:lpstr>
      <vt:lpstr>Energy planning </vt:lpstr>
      <vt:lpstr>Definition of energy planning</vt:lpstr>
      <vt:lpstr>Energy sources</vt:lpstr>
      <vt:lpstr>Transmission and distribution systems - electricity</vt:lpstr>
      <vt:lpstr>Transmission and distribution systems - gas</vt:lpstr>
      <vt:lpstr>Transmission and distribution systems</vt:lpstr>
      <vt:lpstr>Conversion systems – clean hydrogen</vt:lpstr>
      <vt:lpstr>What about the efficiency of clean hydrogen production?</vt:lpstr>
      <vt:lpstr>Note on clean hydrogen</vt:lpstr>
      <vt:lpstr>Conversion systems –Synthetic fuels</vt:lpstr>
      <vt:lpstr>Energy planning is a very complex problem</vt:lpstr>
      <vt:lpstr>The energy scope model</vt:lpstr>
      <vt:lpstr>The planning problem is modeled as a large linear optimisation problem</vt:lpstr>
      <vt:lpstr>Présentation PowerPoint</vt:lpstr>
      <vt:lpstr>What is an optimisation problem?</vt:lpstr>
      <vt:lpstr>Linear program, mathematical formulation</vt:lpstr>
      <vt:lpstr>Graphic representation</vt:lpstr>
      <vt:lpstr>Présentation PowerPoint</vt:lpstr>
      <vt:lpstr>Details of the energy scope model</vt:lpstr>
      <vt:lpstr>Energy planning and EROI</vt:lpstr>
      <vt:lpstr>Motivation</vt:lpstr>
      <vt:lpstr>What is the EROI: Energy return on energy invested</vt:lpstr>
      <vt:lpstr>Comments</vt:lpstr>
      <vt:lpstr>(1) Link between EROI and societal well-being</vt:lpstr>
      <vt:lpstr>(2) Estimation of the EROI of an energy resource or technology</vt:lpstr>
      <vt:lpstr>(2) Estimation of the EROI of an energy resource or technology (…)</vt:lpstr>
      <vt:lpstr>(3) The estimation of the EROI at the level of an economy or a society</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planning</dc:title>
  <dc:creator>Cornélusse Bertrand</dc:creator>
  <cp:lastModifiedBy>Cornélusse Bertrand</cp:lastModifiedBy>
  <cp:revision>4</cp:revision>
  <dcterms:created xsi:type="dcterms:W3CDTF">2022-10-13T17:04:53Z</dcterms:created>
  <dcterms:modified xsi:type="dcterms:W3CDTF">2022-11-04T14:17:55Z</dcterms:modified>
</cp:coreProperties>
</file>